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304" r:id="rId6"/>
    <p:sldId id="299" r:id="rId7"/>
    <p:sldId id="284" r:id="rId8"/>
    <p:sldId id="271" r:id="rId9"/>
    <p:sldId id="277" r:id="rId10"/>
    <p:sldId id="266" r:id="rId11"/>
    <p:sldId id="321" r:id="rId12"/>
    <p:sldId id="278" r:id="rId13"/>
    <p:sldId id="300" r:id="rId14"/>
    <p:sldId id="306" r:id="rId15"/>
    <p:sldId id="261" r:id="rId16"/>
    <p:sldId id="264" r:id="rId17"/>
    <p:sldId id="287" r:id="rId18"/>
    <p:sldId id="288" r:id="rId19"/>
    <p:sldId id="292" r:id="rId20"/>
    <p:sldId id="279" r:id="rId21"/>
    <p:sldId id="275" r:id="rId22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 autoAdjust="0"/>
    <p:restoredTop sz="95062" autoAdjust="0"/>
  </p:normalViewPr>
  <p:slideViewPr>
    <p:cSldViewPr>
      <p:cViewPr varScale="1">
        <p:scale>
          <a:sx n="115" d="100"/>
          <a:sy n="115" d="100"/>
        </p:scale>
        <p:origin x="14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963" y="0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A644934-B1B4-4CBA-86A2-E6B53E601E9F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119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963" y="6746119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0061473-F443-42BD-BB8A-5B73454D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D7015-660F-4886-8CB3-EDD144EDE6D4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04BBEF-01DE-48AA-B992-470B43C07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99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FF26C-E002-418F-B223-C163C41E24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7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4915D-59F3-484C-AB83-359D88BE82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7408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865B3-B9B6-4CAC-BB9E-DB3E70DF93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310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0CA5B-5F47-41FA-9A47-0D1C761309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304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969B5-81F5-46FD-B41A-3339036492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640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E8123-7FC1-47C0-870B-EF5579654D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5654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C15F9-6E96-4509-99BE-DAA542A297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428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2A8B51-2C91-42FB-AFF0-4A6A63D8F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897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E0D243-94BC-4A22-8D4A-85236E8902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9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CDA38-EDF2-47BD-93A6-D06C167EA4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566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91AD0D-66EE-4F68-B201-5E4492803E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653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65AAD-0623-42A8-90DC-D361D74AB2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216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D1DA2-45C4-477A-8832-596DE63145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677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7A00D-63CE-4C88-90CD-D4BCFFE10D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377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04BBEF-01DE-48AA-B992-470B43C071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8588B-20B7-4BFB-8E49-1C3051A66A9B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56EFF-052D-43D5-BECD-F9683D6FF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8595-7CED-44B0-A35D-719A651B69A0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DB8A-625C-4C45-9E20-C474A30A6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4F9D-8AA9-4F24-A277-568B98F795BA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F1DE-7320-48C8-9184-CFFBDE30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F26674-3E34-4FAE-AC03-AEE2EB74835A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C552A3-5D0E-4AF0-A87E-0C5790AED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CB37-37C6-4F56-83D7-05D5D836CC59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4643-6F65-43E4-8036-9227FCD76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7525-BF16-409B-AD54-1B8F76C97127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63A0-337E-4CBA-9AFE-713A2E7B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337B-6DB7-4B8A-BDBF-0A9D1C6CA234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51BC-56E3-4FB7-9D57-B39BF35D1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3CC852-5407-43A2-9E3C-BD62C7DF6D02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E028DC-4484-4ABF-AEFC-42F27DE9E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3DC-47AA-4BDB-8436-39935927AFA9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E411-034F-4635-A596-5EF79CEB3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A68A9E-C095-4B92-8A6D-BE206A13EE1F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A2C47-A9A7-462B-8E3D-0AE3C70E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56FA14-BE9A-4D2A-A292-371883FBE6AF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227E4E-A57E-4669-AF72-5ED92C85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69515-0241-4570-B41D-9940D83DB650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17AB6-CDF7-42E4-AB78-BF9051DF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1" r:id="rId4"/>
    <p:sldLayoutId id="2147483832" r:id="rId5"/>
    <p:sldLayoutId id="2147483839" r:id="rId6"/>
    <p:sldLayoutId id="2147483833" r:id="rId7"/>
    <p:sldLayoutId id="2147483840" r:id="rId8"/>
    <p:sldLayoutId id="2147483841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online-countdow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e.sd.gov/curriculum/6plus1/docs/educators/docs/RAFT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nline.tusc.k12.al.us/shortc/techi" TargetMode="External"/><Relationship Id="rId4" Type="http://schemas.openxmlformats.org/officeDocument/2006/relationships/hyperlink" Target="http://find.galegroup.com/gtx/start.do?prodId=AONE&amp;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edia.com/education/classroom/library/Twelve_Reason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-351632"/>
            <a:ext cx="64770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Lights…Camera…WRITE!</a:t>
            </a:r>
            <a:endParaRPr lang="en-US" sz="36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243013" y="2133600"/>
            <a:ext cx="6834187" cy="1371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Using R.A.F.T. and Digital Story Telling</a:t>
            </a:r>
          </a:p>
          <a:p>
            <a:pPr algn="ctr" eaLnBrk="1" hangingPunct="1"/>
            <a:r>
              <a:rPr lang="en-US" dirty="0" smtClean="0"/>
              <a:t>to Encourage Voice </a:t>
            </a:r>
            <a:endParaRPr lang="en-US" dirty="0" smtClean="0"/>
          </a:p>
          <a:p>
            <a:pPr algn="ctr" eaLnBrk="1" hangingPunct="1"/>
            <a:r>
              <a:rPr lang="en-US" dirty="0" smtClean="0"/>
              <a:t>in </a:t>
            </a:r>
            <a:r>
              <a:rPr lang="en-US" dirty="0" smtClean="0"/>
              <a:t>I</a:t>
            </a:r>
            <a:r>
              <a:rPr lang="en-US" dirty="0" smtClean="0"/>
              <a:t>nformational </a:t>
            </a:r>
            <a:r>
              <a:rPr lang="en-US" dirty="0" smtClean="0"/>
              <a:t>T</a:t>
            </a:r>
            <a:r>
              <a:rPr lang="en-US" dirty="0" smtClean="0"/>
              <a:t>exts</a:t>
            </a:r>
            <a:endParaRPr lang="en-US" dirty="0" smtClean="0"/>
          </a:p>
        </p:txBody>
      </p:sp>
      <p:pic>
        <p:nvPicPr>
          <p:cNvPr id="8196" name="Picture 4" descr="C:\Users\Beth\AppData\Local\Microsoft\Windows\Temporary Internet Files\Content.IE5\RGRW3A5J\MC9003310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3488"/>
            <a:ext cx="13382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Users\Beth\AppData\Local\Microsoft\Windows\Temporary Internet Files\Content.IE5\9OW9LLLS\MC9003487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77200" y="5638800"/>
            <a:ext cx="857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64169" y="5628382"/>
            <a:ext cx="319189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Beth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Dabney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Instructional Technology Coach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Anderson School District Two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January 16, 2015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Write </a:t>
            </a:r>
            <a:r>
              <a:rPr lang="en-US" sz="3200" dirty="0"/>
              <a:t>opinion pieces on topics or texts, supporting a point of view with reasons and </a:t>
            </a:r>
            <a:r>
              <a:rPr lang="en-US" sz="3200" dirty="0" smtClean="0"/>
              <a:t>information (4.W.1)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 bwMode="auto">
          <a:xfrm>
            <a:off x="914400" y="1996948"/>
            <a:ext cx="7467600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dirty="0" smtClean="0"/>
              <a:t>“Students must be able to </a:t>
            </a:r>
            <a:r>
              <a:rPr lang="en-US" sz="2600" b="1" dirty="0" smtClean="0">
                <a:solidFill>
                  <a:srgbClr val="FF0000"/>
                </a:solidFill>
              </a:rPr>
              <a:t>analyze and assess facts and evidence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B0F0"/>
                </a:solidFill>
              </a:rPr>
              <a:t>support solutions</a:t>
            </a:r>
            <a:r>
              <a:rPr lang="en-US" sz="2600" dirty="0" smtClean="0"/>
              <a:t>, and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defend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their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interpretations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and recommendations with clarity and precision in every subject area. </a:t>
            </a:r>
            <a:r>
              <a:rPr lang="en-US" sz="2600" dirty="0" smtClean="0">
                <a:solidFill>
                  <a:srgbClr val="990099"/>
                </a:solidFill>
              </a:rPr>
              <a:t>Argument is the primary skill essential to our success as citizens, students, and workers.”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					</a:t>
            </a:r>
            <a:r>
              <a:rPr lang="en-US" sz="2000" dirty="0"/>
              <a:t>(Graff &amp; </a:t>
            </a:r>
            <a:r>
              <a:rPr lang="en-US" sz="2000" dirty="0" err="1"/>
              <a:t>Schmoker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16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 bwMode="auto">
          <a:xfrm>
            <a:off x="533400" y="304800"/>
            <a:ext cx="7467600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“</a:t>
            </a:r>
            <a:r>
              <a:rPr lang="en-US" sz="3200" dirty="0" smtClean="0"/>
              <a:t>Writing about a topic extends learning about it.  </a:t>
            </a:r>
            <a:r>
              <a:rPr lang="en-US" sz="3200" dirty="0"/>
              <a:t>Research suggests that when teachers pay special attention to teaching informational writing and then give students </a:t>
            </a:r>
            <a:r>
              <a:rPr lang="en-US" sz="3200" dirty="0">
                <a:solidFill>
                  <a:srgbClr val="00CC00"/>
                </a:solidFill>
              </a:rPr>
              <a:t>multiple opportunities </a:t>
            </a:r>
            <a:r>
              <a:rPr lang="en-US" sz="3200" dirty="0"/>
              <a:t>to transfer those skills to every subject, the result is </a:t>
            </a:r>
            <a:r>
              <a:rPr lang="en-US" sz="3200" dirty="0">
                <a:solidFill>
                  <a:srgbClr val="FF0000"/>
                </a:solidFill>
              </a:rPr>
              <a:t>not just better writing, but better </a:t>
            </a:r>
            <a:r>
              <a:rPr lang="en-US" sz="3200" dirty="0" smtClean="0">
                <a:solidFill>
                  <a:srgbClr val="FF0000"/>
                </a:solidFill>
              </a:rPr>
              <a:t>learning</a:t>
            </a:r>
            <a:r>
              <a:rPr lang="en-US" sz="3200" dirty="0" smtClean="0"/>
              <a:t>.”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/>
              <a:t>(</a:t>
            </a:r>
            <a:r>
              <a:rPr lang="en-US" sz="2800" dirty="0"/>
              <a:t>Calkins et. al.)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	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1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715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Students must become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7848600" cy="6172200"/>
          </a:xfrm>
        </p:spPr>
        <p:txBody>
          <a:bodyPr>
            <a:noAutofit/>
          </a:bodyPr>
          <a:lstStyle/>
          <a:p>
            <a:pPr marL="548957" lvl="2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sz="2800" dirty="0" smtClean="0"/>
              <a:t>“The best nonfiction writing emerges from topics the writer knows, cares, and wonders about and </a:t>
            </a:r>
            <a:r>
              <a:rPr lang="en-US" sz="3200" dirty="0" smtClean="0">
                <a:solidFill>
                  <a:srgbClr val="FF0000"/>
                </a:solidFill>
              </a:rPr>
              <a:t>wants to pursue</a:t>
            </a:r>
            <a:r>
              <a:rPr lang="en-US" sz="2800" dirty="0" smtClean="0"/>
              <a:t>.  Nonfiction inquiry demands that learners select a real topic that interests them, develop some questions about it, read for </a:t>
            </a:r>
            <a:r>
              <a:rPr lang="en-US" sz="3200" dirty="0" smtClean="0">
                <a:solidFill>
                  <a:srgbClr val="FF0000"/>
                </a:solidFill>
              </a:rPr>
              <a:t>information</a:t>
            </a:r>
            <a:r>
              <a:rPr lang="en-US" sz="2800" dirty="0" smtClean="0"/>
              <a:t>, search for </a:t>
            </a:r>
            <a:r>
              <a:rPr lang="en-US" sz="3200" dirty="0" smtClean="0">
                <a:solidFill>
                  <a:srgbClr val="FF0000"/>
                </a:solidFill>
              </a:rPr>
              <a:t>answers</a:t>
            </a:r>
            <a:r>
              <a:rPr lang="en-US" sz="3200" dirty="0" smtClean="0"/>
              <a:t> </a:t>
            </a:r>
            <a:r>
              <a:rPr lang="en-US" sz="2800" dirty="0" smtClean="0"/>
              <a:t>through research, report </a:t>
            </a:r>
            <a:r>
              <a:rPr lang="en-US" sz="3200" dirty="0" smtClean="0">
                <a:solidFill>
                  <a:srgbClr val="FF0000"/>
                </a:solidFill>
              </a:rPr>
              <a:t>information</a:t>
            </a:r>
            <a:r>
              <a:rPr lang="en-US" sz="2800" dirty="0" smtClean="0"/>
              <a:t>, and ultimately gain new insight.”   </a:t>
            </a:r>
          </a:p>
          <a:p>
            <a:pPr marL="1096645" lvl="4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endParaRPr lang="en-US" sz="1050" dirty="0" smtClean="0"/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r>
              <a:rPr lang="en-US" sz="2800" dirty="0" smtClean="0"/>
              <a:t>Voice </a:t>
            </a:r>
            <a:r>
              <a:rPr lang="en-US" sz="2800" dirty="0"/>
              <a:t>in nonfiction writing comes from </a:t>
            </a:r>
            <a:r>
              <a:rPr lang="en-US" sz="2800" dirty="0">
                <a:solidFill>
                  <a:srgbClr val="990099"/>
                </a:solidFill>
              </a:rPr>
              <a:t>knowing</a:t>
            </a:r>
            <a:r>
              <a:rPr lang="en-US" sz="2800" dirty="0"/>
              <a:t> a topic well and </a:t>
            </a:r>
            <a:r>
              <a:rPr lang="en-US" sz="2800" dirty="0">
                <a:solidFill>
                  <a:srgbClr val="990099"/>
                </a:solidFill>
              </a:rPr>
              <a:t>caring</a:t>
            </a:r>
            <a:r>
              <a:rPr lang="en-US" sz="2800" dirty="0"/>
              <a:t> about that topic deeply. 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			 </a:t>
            </a:r>
            <a:r>
              <a:rPr lang="en-US" sz="2400" dirty="0" smtClean="0"/>
              <a:t>       							</a:t>
            </a:r>
            <a:r>
              <a:rPr lang="en-US" sz="1800" dirty="0" smtClean="0"/>
              <a:t>(</a:t>
            </a:r>
            <a:r>
              <a:rPr lang="en-US" sz="1800" dirty="0"/>
              <a:t>Spandel, pg. 138)</a:t>
            </a:r>
          </a:p>
          <a:p>
            <a:pPr marL="1096645" lvl="4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"/>
              <a:buChar char=""/>
              <a:defRPr/>
            </a:pPr>
            <a:endParaRPr lang="en-US" sz="2200" dirty="0" smtClean="0"/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 2"/>
              <a:buNone/>
              <a:defRPr/>
            </a:pPr>
            <a:r>
              <a:rPr lang="en-US" sz="2200" dirty="0" smtClean="0"/>
              <a:t>						</a:t>
            </a:r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0"/>
              </a:spcAft>
              <a:buSzPct val="70000"/>
              <a:buFont typeface="Wingdings 2"/>
              <a:buNone/>
              <a:defRPr/>
            </a:pPr>
            <a:endParaRPr lang="en-US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843623" y="4497238"/>
            <a:ext cx="1693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(</a:t>
            </a:r>
            <a:r>
              <a:rPr lang="en-US" i="1" dirty="0"/>
              <a:t>Harvey, pg. 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655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Sources Students Can Use:	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77075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Encyclopedias</a:t>
            </a:r>
          </a:p>
          <a:p>
            <a:pPr eaLnBrk="1" hangingPunct="1"/>
            <a:r>
              <a:rPr lang="en-US" dirty="0" smtClean="0"/>
              <a:t>Magazine/Journal Articles</a:t>
            </a:r>
          </a:p>
          <a:p>
            <a:pPr eaLnBrk="1" hangingPunct="1"/>
            <a:r>
              <a:rPr lang="en-US" dirty="0" smtClean="0"/>
              <a:t>Newspaper Articles</a:t>
            </a:r>
          </a:p>
          <a:p>
            <a:pPr eaLnBrk="1" hangingPunct="1"/>
            <a:r>
              <a:rPr lang="en-US" dirty="0" smtClean="0"/>
              <a:t>Documentaries</a:t>
            </a:r>
          </a:p>
          <a:p>
            <a:pPr eaLnBrk="1" hangingPunct="1"/>
            <a:r>
              <a:rPr lang="en-US" dirty="0" smtClean="0"/>
              <a:t>Topic Related Picture Books</a:t>
            </a:r>
          </a:p>
          <a:p>
            <a:pPr lvl="1" eaLnBrk="1" hangingPunct="1"/>
            <a:r>
              <a:rPr lang="en-US" dirty="0" smtClean="0"/>
              <a:t>Fiction</a:t>
            </a:r>
          </a:p>
          <a:p>
            <a:pPr lvl="1" eaLnBrk="1" hangingPunct="1"/>
            <a:r>
              <a:rPr lang="en-US" dirty="0" smtClean="0"/>
              <a:t>Nonfiction</a:t>
            </a:r>
          </a:p>
          <a:p>
            <a:pPr eaLnBrk="1" hangingPunct="1"/>
            <a:r>
              <a:rPr lang="en-US" dirty="0" smtClean="0"/>
              <a:t>Reputable websites</a:t>
            </a:r>
          </a:p>
          <a:p>
            <a:pPr lvl="1" eaLnBrk="1" hangingPunct="1"/>
            <a:r>
              <a:rPr lang="en-US" dirty="0" smtClean="0"/>
              <a:t>DISCUS</a:t>
            </a:r>
          </a:p>
          <a:p>
            <a:pPr lvl="1" eaLnBrk="1" hangingPunct="1"/>
            <a:r>
              <a:rPr lang="en-US" dirty="0" smtClean="0"/>
              <a:t>Brain Pop</a:t>
            </a:r>
          </a:p>
          <a:p>
            <a:pPr eaLnBrk="1" hangingPunct="1"/>
            <a:r>
              <a:rPr lang="en-US" dirty="0" smtClean="0"/>
              <a:t>Videos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976394"/>
            <a:ext cx="263842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856">
            <a:off x="7210050" y="3442069"/>
            <a:ext cx="1483693" cy="143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454">
            <a:off x="4162949" y="2014902"/>
            <a:ext cx="1781175" cy="82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Beth\AppData\Local\Microsoft\Windows\Temporary Internet Files\Content.IE5\CKDIUBEQ\MC9003710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91" y="3364251"/>
            <a:ext cx="1600200" cy="14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20">
            <a:off x="3510625" y="4928311"/>
            <a:ext cx="4637350" cy="17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88" y="255253"/>
            <a:ext cx="1907224" cy="28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913007"/>
            <a:ext cx="974952" cy="98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715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Our Videos: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236" y="571500"/>
            <a:ext cx="8077200" cy="5537579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Choose </a:t>
            </a:r>
            <a:r>
              <a:rPr lang="en-US" sz="2600" dirty="0" smtClean="0"/>
              <a:t>role and audience as </a:t>
            </a:r>
            <a:r>
              <a:rPr lang="en-US" sz="2600" dirty="0" smtClean="0"/>
              <a:t>a group.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“Research” your topic and complete </a:t>
            </a:r>
            <a:r>
              <a:rPr lang="en-US" sz="2600" dirty="0" smtClean="0"/>
              <a:t>the diagram</a:t>
            </a:r>
            <a:r>
              <a:rPr lang="en-US" sz="2600" dirty="0" smtClean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/>
              <a:t>Begin writing your script—while you write, </a:t>
            </a:r>
            <a:r>
              <a:rPr lang="en-US" sz="2600" dirty="0" smtClean="0"/>
              <a:t>refer to your research, </a:t>
            </a:r>
            <a:r>
              <a:rPr lang="en-US" sz="2600" dirty="0"/>
              <a:t>R.A.F.T</a:t>
            </a:r>
            <a:r>
              <a:rPr lang="en-US" sz="2600" dirty="0" smtClean="0"/>
              <a:t>., </a:t>
            </a:r>
            <a:r>
              <a:rPr lang="en-US" sz="2600" dirty="0"/>
              <a:t>and the </a:t>
            </a:r>
            <a:r>
              <a:rPr lang="en-US" sz="2600" dirty="0" smtClean="0"/>
              <a:t>prompt: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600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7200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Open Sock Puppets or Puppet Pals 2 app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Choose characters and background</a:t>
            </a:r>
            <a:endParaRPr lang="en-US" sz="2600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Record your script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Save your project as a video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dirty="0" smtClean="0"/>
              <a:t>     and upload to Google Drive</a:t>
            </a:r>
          </a:p>
        </p:txBody>
      </p:sp>
      <p:pic>
        <p:nvPicPr>
          <p:cNvPr id="23556" name="Picture 4" descr="C:\Users\Beth\AppData\Local\Microsoft\Windows\Temporary Internet Files\Content.IE5\TS3ML2EL\MC900432635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3117" y="15434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480380"/>
            <a:ext cx="7578436" cy="138499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Prompt:  </a:t>
            </a:r>
            <a:r>
              <a:rPr lang="en-US" sz="2800" dirty="0" smtClean="0">
                <a:solidFill>
                  <a:srgbClr val="00B0F0"/>
                </a:solidFill>
              </a:rPr>
              <a:t>Write a love/hate letter from one </a:t>
            </a:r>
            <a:r>
              <a:rPr lang="en-US" sz="2800" dirty="0" smtClean="0">
                <a:solidFill>
                  <a:srgbClr val="00B0F0"/>
                </a:solidFill>
              </a:rPr>
              <a:t>famous person to another</a:t>
            </a:r>
            <a:r>
              <a:rPr lang="en-US" sz="2800" dirty="0" smtClean="0">
                <a:solidFill>
                  <a:srgbClr val="00B0F0"/>
                </a:solidFill>
              </a:rPr>
              <a:t>. </a:t>
            </a:r>
            <a:r>
              <a:rPr lang="en-US" sz="2800" dirty="0" smtClean="0">
                <a:solidFill>
                  <a:srgbClr val="00B0F0"/>
                </a:solidFill>
              </a:rPr>
              <a:t>Be sure to </a:t>
            </a:r>
            <a:r>
              <a:rPr lang="en-US" sz="2800" dirty="0" smtClean="0">
                <a:solidFill>
                  <a:srgbClr val="00B0F0"/>
                </a:solidFill>
              </a:rPr>
              <a:t>include similarities </a:t>
            </a:r>
            <a:r>
              <a:rPr lang="en-US" sz="2800" dirty="0" smtClean="0">
                <a:solidFill>
                  <a:srgbClr val="00B0F0"/>
                </a:solidFill>
              </a:rPr>
              <a:t>and differences between the two.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56167" y="4953000"/>
            <a:ext cx="3353517" cy="17851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Be sure to:</a:t>
            </a: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Introduce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topic clearly and state an </a:t>
            </a:r>
            <a:r>
              <a:rPr lang="en-US" b="1" u="sng" dirty="0" smtClean="0">
                <a:solidFill>
                  <a:schemeClr val="bg1"/>
                </a:solidFill>
              </a:rPr>
              <a:t>opinion</a:t>
            </a:r>
            <a:r>
              <a:rPr lang="en-US" dirty="0" smtClean="0">
                <a:solidFill>
                  <a:schemeClr val="bg1"/>
                </a:solidFill>
              </a:rPr>
              <a:t>, provide </a:t>
            </a:r>
            <a:r>
              <a:rPr lang="en-US" b="1" u="sng" dirty="0" smtClean="0">
                <a:solidFill>
                  <a:schemeClr val="bg1"/>
                </a:solidFill>
              </a:rPr>
              <a:t>reasons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supported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fact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u="sng" dirty="0" smtClean="0">
                <a:solidFill>
                  <a:schemeClr val="bg1"/>
                </a:solidFill>
              </a:rPr>
              <a:t>link</a:t>
            </a:r>
            <a:r>
              <a:rPr lang="en-US" dirty="0" smtClean="0">
                <a:solidFill>
                  <a:schemeClr val="bg1"/>
                </a:solidFill>
              </a:rPr>
              <a:t> opinion and reasons, and have a </a:t>
            </a:r>
            <a:r>
              <a:rPr lang="en-US" b="1" u="sng" dirty="0" smtClean="0">
                <a:solidFill>
                  <a:schemeClr val="bg1"/>
                </a:solidFill>
              </a:rPr>
              <a:t>concluding</a:t>
            </a:r>
            <a:r>
              <a:rPr lang="en-US" dirty="0" smtClean="0">
                <a:solidFill>
                  <a:schemeClr val="bg1"/>
                </a:solidFill>
              </a:rPr>
              <a:t> statement!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Users\Beth\AppData\Local\Microsoft\Windows\Temporary Internet Files\Content.IE5\VP4OJJAL\MC9004332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64" y="4307379"/>
            <a:ext cx="1828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Beth\AppData\Local\Microsoft\Windows\Temporary Internet Files\Content.IE5\VP4OJJAL\MC9004332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6569" y="13855"/>
            <a:ext cx="190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Beth\AppData\Local\Microsoft\Windows\Temporary Internet Files\Content.IE5\TS3ML2EL\MC90043320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86" y="76200"/>
            <a:ext cx="2740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Beth\AppData\Local\Microsoft\Windows\Temporary Internet Files\Content.IE5\TS3ML2EL\MC90043320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1707" y="3908425"/>
            <a:ext cx="27098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78921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CELEBRATE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2458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467600" cy="4873625"/>
          </a:xfrm>
        </p:spPr>
        <p:txBody>
          <a:bodyPr/>
          <a:lstStyle/>
          <a:p>
            <a:pPr eaLnBrk="1" hangingPunct="1"/>
            <a:r>
              <a:rPr lang="en-US" i="1" dirty="0" smtClean="0"/>
              <a:t>“Final presentations are cause for great celebration.  Most kids are bursting with pride at having worked so diligently over a sustained period on a topic of great interest to them.”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i="1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i="1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i="1" dirty="0" smtClean="0"/>
              <a:t>						(</a:t>
            </a:r>
            <a:r>
              <a:rPr lang="en-US" sz="2000" i="1" dirty="0" smtClean="0"/>
              <a:t>Harvey, pg. 202)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i="1" dirty="0" smtClean="0"/>
          </a:p>
          <a:p>
            <a:pPr eaLnBrk="1" hangingPunct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</p:spPr>
        <p:txBody>
          <a:bodyPr/>
          <a:lstStyle/>
          <a:p>
            <a:r>
              <a:rPr lang="en-US" dirty="0" smtClean="0"/>
              <a:t>Other Standards Addressed Through this Multi-Media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5648"/>
            <a:ext cx="7467600" cy="4873752"/>
          </a:xfrm>
        </p:spPr>
        <p:txBody>
          <a:bodyPr/>
          <a:lstStyle/>
          <a:p>
            <a:r>
              <a:rPr lang="en-US" u="sng" dirty="0" smtClean="0"/>
              <a:t>Writing:  Production and Distribution of Writing:</a:t>
            </a:r>
          </a:p>
          <a:p>
            <a:pPr lvl="1"/>
            <a:r>
              <a:rPr lang="en-US" dirty="0" smtClean="0"/>
              <a:t>Produce </a:t>
            </a:r>
            <a:r>
              <a:rPr lang="en-US" dirty="0"/>
              <a:t>clear and coherent writing in which the development and organization are appropriate to task, purpose, and audience. </a:t>
            </a:r>
            <a:r>
              <a:rPr lang="en-US" dirty="0" smtClean="0"/>
              <a:t>(CCSS 4.W.4)</a:t>
            </a:r>
          </a:p>
          <a:p>
            <a:pPr lvl="1"/>
            <a:r>
              <a:rPr lang="en-US" dirty="0" smtClean="0"/>
              <a:t>With some </a:t>
            </a:r>
            <a:r>
              <a:rPr lang="en-US" dirty="0"/>
              <a:t>guidance and support from adults, use technology, including the internet, to produce and publish writing </a:t>
            </a:r>
            <a:r>
              <a:rPr lang="en-US" dirty="0" smtClean="0"/>
              <a:t>(</a:t>
            </a:r>
            <a:r>
              <a:rPr lang="en-US" dirty="0"/>
              <a:t>CCSS </a:t>
            </a:r>
            <a:r>
              <a:rPr lang="en-US" dirty="0" smtClean="0"/>
              <a:t>4.W.6)</a:t>
            </a:r>
          </a:p>
          <a:p>
            <a:pPr marL="366713" lvl="1" indent="0">
              <a:buNone/>
            </a:pPr>
            <a:endParaRPr lang="en-US" dirty="0" smtClean="0"/>
          </a:p>
          <a:p>
            <a:r>
              <a:rPr lang="en-US" u="sng" dirty="0" smtClean="0"/>
              <a:t>Research to Build and Present Knowledge:</a:t>
            </a:r>
          </a:p>
          <a:p>
            <a:pPr lvl="1"/>
            <a:r>
              <a:rPr lang="en-US" dirty="0" smtClean="0"/>
              <a:t>Conduct </a:t>
            </a:r>
            <a:r>
              <a:rPr lang="en-US" dirty="0"/>
              <a:t>short research projects that build knowledge through investigation of different aspects of a topic. </a:t>
            </a:r>
            <a:r>
              <a:rPr lang="en-US" dirty="0" smtClean="0"/>
              <a:t>(</a:t>
            </a:r>
            <a:r>
              <a:rPr lang="en-US" dirty="0"/>
              <a:t>CCSS </a:t>
            </a:r>
            <a:r>
              <a:rPr lang="en-US" dirty="0" smtClean="0"/>
              <a:t>4.W.7)</a:t>
            </a:r>
            <a:endParaRPr lang="en-US" dirty="0"/>
          </a:p>
          <a:p>
            <a:pPr marL="3667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08075"/>
            <a:ext cx="7467600" cy="54070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South Dakota Department of Education  (2004).  	</a:t>
            </a:r>
            <a:r>
              <a:rPr lang="en-US" i="1" dirty="0" smtClean="0"/>
              <a:t>Designing R.A.F.T.S. writing assignments.  	</a:t>
            </a:r>
            <a:r>
              <a:rPr lang="en-US" dirty="0" smtClean="0"/>
              <a:t>Retrieved from 	</a:t>
            </a:r>
            <a:r>
              <a:rPr lang="en-US" u="sng" dirty="0" smtClean="0">
                <a:hlinkClick r:id="rId3"/>
              </a:rPr>
              <a:t>http://doe.sd.gov/curriculum/6plus1/docs/edu</a:t>
            </a:r>
            <a:r>
              <a:rPr lang="en-US" dirty="0" smtClean="0"/>
              <a:t>	</a:t>
            </a:r>
            <a:r>
              <a:rPr lang="en-US" u="sng" dirty="0" err="1" smtClean="0">
                <a:hlinkClick r:id="rId3"/>
              </a:rPr>
              <a:t>cators</a:t>
            </a:r>
            <a:r>
              <a:rPr lang="en-US" u="sng" dirty="0" smtClean="0">
                <a:hlinkClick r:id="rId3"/>
              </a:rPr>
              <a:t>/docs/RAFTS.pdf</a:t>
            </a:r>
            <a:endParaRPr lang="en-US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/>
              <a:t>Spandel</a:t>
            </a:r>
            <a:r>
              <a:rPr lang="en-US" dirty="0" smtClean="0"/>
              <a:t>, V.  (2005</a:t>
            </a:r>
            <a:r>
              <a:rPr lang="en-US" i="1" dirty="0" smtClean="0"/>
              <a:t>). The 9 Rights of Every Writer: A Guide 	for Teachers</a:t>
            </a:r>
            <a:r>
              <a:rPr lang="en-US" dirty="0" smtClean="0"/>
              <a:t>.  Portsmouth, NH:  Heinemann.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/>
              <a:t>Steelman</a:t>
            </a:r>
            <a:r>
              <a:rPr lang="en-US" dirty="0" smtClean="0"/>
              <a:t>, J D (2005). Multimedia makes its mark: The 	benefits and drawbacks of including multimedia-rich 	projects in your curriculum.  </a:t>
            </a:r>
            <a:r>
              <a:rPr lang="en-US" i="1" dirty="0" smtClean="0"/>
              <a:t>Learning &amp; Leading 	with 	Technology</a:t>
            </a:r>
            <a:r>
              <a:rPr lang="en-US" dirty="0" smtClean="0"/>
              <a:t>, 33, 1. p.16(3). Retrieved June 22, 	2010, from Academic </a:t>
            </a:r>
            <a:r>
              <a:rPr lang="en-US" dirty="0" err="1" smtClean="0"/>
              <a:t>OneFile</a:t>
            </a:r>
            <a:r>
              <a:rPr lang="en-US" dirty="0" smtClean="0"/>
              <a:t> via Gale: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http://find.galegroup.com/gtx/start.do?prodId=AONE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&amp;</a:t>
            </a:r>
            <a:r>
              <a:rPr lang="en-US" dirty="0" err="1" smtClean="0">
                <a:hlinkClick r:id="rId4"/>
              </a:rPr>
              <a:t>us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erGroupName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clemson_itweb</a:t>
            </a:r>
            <a:endParaRPr lang="en-US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Tuscaloosa City Schools (2007).  Multimedia project 	activities.  Retrieved from:    	</a:t>
            </a:r>
            <a:r>
              <a:rPr lang="en-US" dirty="0" smtClean="0">
                <a:hlinkClick r:id="rId5"/>
              </a:rPr>
              <a:t>http://www.online.tusc.k12.al.us/shortc/techi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nt/u1-	5.htm#multic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6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Allen, J.  (2004).  </a:t>
            </a:r>
            <a:r>
              <a:rPr lang="en-US" i="1" dirty="0" smtClean="0"/>
              <a:t>Tools for teaching content.</a:t>
            </a:r>
            <a:r>
              <a:rPr lang="en-US" dirty="0" smtClean="0"/>
              <a:t>  	Portland, ME: </a:t>
            </a:r>
            <a:r>
              <a:rPr lang="en-US" dirty="0" err="1" smtClean="0"/>
              <a:t>Stenhouse</a:t>
            </a:r>
            <a:r>
              <a:rPr lang="en-US" dirty="0" smtClean="0"/>
              <a:t> Publishers.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Calkins, L., </a:t>
            </a:r>
            <a:r>
              <a:rPr lang="en-US" dirty="0" err="1" smtClean="0"/>
              <a:t>Ehrenworth</a:t>
            </a:r>
            <a:r>
              <a:rPr lang="en-US" dirty="0" smtClean="0"/>
              <a:t>, M., Lehman, C. (2012). Pathways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to the common core:  Accelerating achievement.  	Heinemann.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Cherry, S. (2002).  </a:t>
            </a:r>
            <a:r>
              <a:rPr lang="en-US" i="1" dirty="0" smtClean="0"/>
              <a:t>Twelve reasons to use 	multimedia projects in the classroom</a:t>
            </a:r>
            <a:r>
              <a:rPr lang="en-US" dirty="0" smtClean="0"/>
              <a:t>. 	Retrieved from 	</a:t>
            </a:r>
            <a:r>
              <a:rPr lang="en-US" u="sng" dirty="0" smtClean="0">
                <a:hlinkClick r:id="rId3"/>
              </a:rPr>
              <a:t>http://www.ezedia.com/education/classroom/l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 err="1" smtClean="0">
                <a:hlinkClick r:id="rId3"/>
              </a:rPr>
              <a:t>ibrary</a:t>
            </a:r>
            <a:r>
              <a:rPr lang="en-US" u="sng" dirty="0" smtClean="0">
                <a:hlinkClick r:id="rId3"/>
              </a:rPr>
              <a:t>/Twelve_Reasons.html</a:t>
            </a:r>
            <a:endParaRPr lang="en-US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Harvey, S. (1998).  </a:t>
            </a:r>
            <a:r>
              <a:rPr lang="en-US" i="1" dirty="0" smtClean="0"/>
              <a:t>Nonfiction matters:  Reading, 	writing, and research in grades 3-8. 	</a:t>
            </a:r>
            <a:r>
              <a:rPr lang="en-US" dirty="0" smtClean="0"/>
              <a:t>Portland, ME: </a:t>
            </a:r>
            <a:r>
              <a:rPr lang="en-US" dirty="0"/>
              <a:t>	</a:t>
            </a:r>
            <a:r>
              <a:rPr lang="en-US" dirty="0" err="1" smtClean="0"/>
              <a:t>Stenhouse</a:t>
            </a:r>
            <a:r>
              <a:rPr lang="en-US" dirty="0" smtClean="0"/>
              <a:t> Publishers.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/>
              <a:t>Portalupi</a:t>
            </a:r>
            <a:r>
              <a:rPr lang="en-US" dirty="0" smtClean="0"/>
              <a:t>, J. and </a:t>
            </a:r>
            <a:r>
              <a:rPr lang="en-US" dirty="0" err="1" smtClean="0"/>
              <a:t>Flecter</a:t>
            </a:r>
            <a:r>
              <a:rPr lang="en-US" dirty="0" smtClean="0"/>
              <a:t> R. J (2001). </a:t>
            </a:r>
            <a:r>
              <a:rPr lang="en-US" i="1" dirty="0" smtClean="0"/>
              <a:t>Nonfiction  craft lessons:  	Teaching information writing,  K-8</a:t>
            </a:r>
            <a:r>
              <a:rPr lang="en-US" dirty="0" smtClean="0"/>
              <a:t>.  Portland, ME: 	</a:t>
            </a:r>
            <a:r>
              <a:rPr lang="en-US" dirty="0" err="1" smtClean="0"/>
              <a:t>Stenhouse</a:t>
            </a:r>
            <a:r>
              <a:rPr lang="en-US" dirty="0" smtClean="0"/>
              <a:t> Publisher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/>
          <a:lstStyle/>
          <a:p>
            <a:r>
              <a:rPr lang="en-US" sz="4800" dirty="0" smtClean="0"/>
              <a:t>Inquiry Question: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7877"/>
            <a:ext cx="8001000" cy="487375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How </a:t>
            </a:r>
            <a:r>
              <a:rPr lang="en-US" sz="4000" dirty="0"/>
              <a:t>can I get my students to </a:t>
            </a:r>
            <a:r>
              <a:rPr lang="en-US" sz="4000" dirty="0" smtClean="0"/>
              <a:t>write </a:t>
            </a:r>
            <a:r>
              <a:rPr lang="en-US" sz="4000" dirty="0" smtClean="0">
                <a:solidFill>
                  <a:srgbClr val="FF0000"/>
                </a:solidFill>
              </a:rPr>
              <a:t>informational texts </a:t>
            </a:r>
            <a:r>
              <a:rPr lang="en-US" sz="4000" dirty="0" smtClean="0"/>
              <a:t>using </a:t>
            </a:r>
            <a:r>
              <a:rPr lang="en-US" sz="4000" i="1" dirty="0" smtClean="0">
                <a:solidFill>
                  <a:srgbClr val="00B0F0"/>
                </a:solidFill>
              </a:rPr>
              <a:t>voice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smtClean="0"/>
              <a:t>while </a:t>
            </a:r>
            <a:r>
              <a:rPr lang="en-US" sz="4000" dirty="0"/>
              <a:t>also showing a </a:t>
            </a:r>
            <a:r>
              <a:rPr lang="en-US" sz="4000" u="sng" dirty="0">
                <a:solidFill>
                  <a:srgbClr val="00B050"/>
                </a:solidFill>
              </a:rPr>
              <a:t>command of the content knowledge </a:t>
            </a:r>
            <a:r>
              <a:rPr lang="en-US" sz="4000" dirty="0"/>
              <a:t>I need them to have?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15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3" y="-3873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Multimedia Projects?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973" y="1600200"/>
            <a:ext cx="4114800" cy="3124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200" b="1" u="sng" dirty="0" smtClean="0"/>
              <a:t>Types of media: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Text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Graphic images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Animation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Audio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200" dirty="0" smtClean="0"/>
              <a:t>Video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200" dirty="0" smtClean="0"/>
          </a:p>
          <a:p>
            <a:pPr lvl="6">
              <a:defRPr/>
            </a:pPr>
            <a:endParaRPr lang="en-US" sz="2200" dirty="0" smtClean="0"/>
          </a:p>
          <a:p>
            <a:pPr lvl="6">
              <a:defRPr/>
            </a:pPr>
            <a:endParaRPr lang="en-US" sz="2200" dirty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181600" y="6400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entury Schoolbook" pitchFamily="18" charset="0"/>
              </a:rPr>
              <a:t>(Tuscaloosa City Schools, 2007)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693" y="4560959"/>
            <a:ext cx="8610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sng" dirty="0">
                <a:latin typeface="+mn-lt"/>
                <a:cs typeface="+mn-cs"/>
              </a:rPr>
              <a:t>Software One Can Use: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200" dirty="0" smtClean="0">
                <a:latin typeface="+mn-lt"/>
                <a:cs typeface="+mn-cs"/>
              </a:rPr>
              <a:t>PowerPoint, Office Mix, Prezi, Emaze, Photo Story, Windows Movie Maker Live, Wix, Weebly, Microsoft Word, Photo Story, Publisher, Glogster, Pic Collage, </a:t>
            </a:r>
            <a:r>
              <a:rPr lang="en-US" sz="2200" dirty="0" smtClean="0">
                <a:latin typeface="+mn-lt"/>
                <a:cs typeface="+mn-cs"/>
              </a:rPr>
              <a:t>Doceri, DoInk, Tellagami, Puppet Pals 2, Sock Puppets, iMovie, Popplet Lite, Animoto</a:t>
            </a:r>
            <a:r>
              <a:rPr lang="en-US" sz="2200" dirty="0" smtClean="0">
                <a:latin typeface="+mn-lt"/>
                <a:cs typeface="+mn-cs"/>
              </a:rPr>
              <a:t>, etc. </a:t>
            </a: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524000"/>
            <a:ext cx="4410075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200" b="1" u="sng" dirty="0">
                <a:latin typeface="+mn-lt"/>
                <a:cs typeface="+mn-cs"/>
              </a:rPr>
              <a:t>Examples: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smtClean="0">
                <a:latin typeface="+mn-lt"/>
                <a:cs typeface="+mn-cs"/>
              </a:rPr>
              <a:t>Website portfolios</a:t>
            </a:r>
            <a:endParaRPr lang="en-US" sz="2200" dirty="0">
              <a:latin typeface="+mn-lt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smtClean="0">
                <a:latin typeface="+mn-lt"/>
                <a:cs typeface="+mn-cs"/>
              </a:rPr>
              <a:t>Digital projects</a:t>
            </a:r>
            <a:endParaRPr lang="en-US" sz="2200" dirty="0">
              <a:latin typeface="+mn-lt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  <a:cs typeface="+mn-cs"/>
              </a:rPr>
              <a:t> Tutorials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  <a:cs typeface="+mn-cs"/>
              </a:rPr>
              <a:t> Research presentations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n-lt"/>
                <a:cs typeface="+mn-cs"/>
              </a:rPr>
              <a:t> Interactive storybooks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1066800" y="8382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entury Schoolbook" pitchFamily="18" charset="0"/>
              </a:rPr>
              <a:t>The combination of more than one type of media.</a:t>
            </a:r>
          </a:p>
        </p:txBody>
      </p:sp>
      <p:pic>
        <p:nvPicPr>
          <p:cNvPr id="922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55106"/>
            <a:ext cx="17970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4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037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Multimedia Projects are Fun!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44663"/>
            <a:ext cx="5791200" cy="48736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Engaging</a:t>
            </a:r>
          </a:p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Differentiated</a:t>
            </a:r>
            <a:r>
              <a:rPr lang="en-US" dirty="0" smtClean="0"/>
              <a:t> Learning</a:t>
            </a:r>
          </a:p>
          <a:p>
            <a:pPr eaLnBrk="1" hangingPunct="1"/>
            <a:r>
              <a:rPr lang="en-US" dirty="0" smtClean="0"/>
              <a:t>Build </a:t>
            </a:r>
            <a:r>
              <a:rPr lang="en-US" dirty="0" smtClean="0">
                <a:solidFill>
                  <a:srgbClr val="FF0000"/>
                </a:solidFill>
              </a:rPr>
              <a:t>collaboration</a:t>
            </a:r>
            <a:r>
              <a:rPr lang="en-US" dirty="0" smtClean="0"/>
              <a:t> skills</a:t>
            </a:r>
          </a:p>
          <a:p>
            <a:pPr eaLnBrk="1" hangingPunct="1"/>
            <a:r>
              <a:rPr lang="en-US" dirty="0"/>
              <a:t>Give students </a:t>
            </a:r>
            <a:r>
              <a:rPr lang="en-US" dirty="0">
                <a:solidFill>
                  <a:srgbClr val="7030A0"/>
                </a:solidFill>
              </a:rPr>
              <a:t>ownership</a:t>
            </a:r>
          </a:p>
          <a:p>
            <a:pPr eaLnBrk="1" hangingPunct="1"/>
            <a:r>
              <a:rPr lang="en-US" dirty="0" smtClean="0"/>
              <a:t>Increase </a:t>
            </a:r>
            <a:r>
              <a:rPr lang="en-US" dirty="0"/>
              <a:t>students’ literacy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Motivate</a:t>
            </a:r>
            <a:r>
              <a:rPr lang="en-US" dirty="0" smtClean="0"/>
              <a:t> </a:t>
            </a:r>
            <a:r>
              <a:rPr lang="en-US" dirty="0"/>
              <a:t>students to participate</a:t>
            </a:r>
          </a:p>
          <a:p>
            <a:pPr eaLnBrk="1" hangingPunct="1"/>
            <a:r>
              <a:rPr lang="en-US" dirty="0" smtClean="0"/>
              <a:t>Generate </a:t>
            </a:r>
            <a:r>
              <a:rPr lang="en-US" dirty="0"/>
              <a:t>higher order thinking</a:t>
            </a:r>
          </a:p>
          <a:p>
            <a:pPr eaLnBrk="1" hangingPunct="1"/>
            <a:r>
              <a:rPr lang="en-US" dirty="0" smtClean="0">
                <a:solidFill>
                  <a:srgbClr val="92D050"/>
                </a:solidFill>
              </a:rPr>
              <a:t>Address</a:t>
            </a:r>
            <a:r>
              <a:rPr lang="en-US" dirty="0" smtClean="0"/>
              <a:t> multiple intelligences and learning styles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Prepare</a:t>
            </a:r>
            <a:r>
              <a:rPr lang="en-US" dirty="0" smtClean="0"/>
              <a:t> </a:t>
            </a:r>
            <a:r>
              <a:rPr lang="en-US" dirty="0"/>
              <a:t>them for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324600" y="624840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 i="1">
                <a:latin typeface="Century Schoolbook" pitchFamily="18" charset="0"/>
              </a:rPr>
              <a:t>(Cherry, 2002)</a:t>
            </a:r>
          </a:p>
        </p:txBody>
      </p:sp>
      <p:pic>
        <p:nvPicPr>
          <p:cNvPr id="1026" name="Picture 2" descr="http://www.salemlibrary.info/portals/1/images/Children/KidHavingFunOnComputer_000008628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22">
            <a:off x="4876800" y="1371600"/>
            <a:ext cx="3588763" cy="238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Does This Have To Do With Writing?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7467600" cy="3657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i="1" dirty="0" smtClean="0"/>
              <a:t>“Involvement in </a:t>
            </a:r>
            <a:r>
              <a:rPr lang="en-US" sz="2800" i="1" dirty="0" smtClean="0">
                <a:solidFill>
                  <a:srgbClr val="FF0000"/>
                </a:solidFill>
              </a:rPr>
              <a:t>multimedia projects gives  students an </a:t>
            </a:r>
            <a:r>
              <a:rPr lang="en-US" sz="2800" b="1" i="1" dirty="0" smtClean="0">
                <a:solidFill>
                  <a:srgbClr val="FF0000"/>
                </a:solidFill>
              </a:rPr>
              <a:t>audience</a:t>
            </a:r>
            <a:r>
              <a:rPr lang="en-US" sz="2800" i="1" dirty="0" smtClean="0">
                <a:solidFill>
                  <a:srgbClr val="FF0000"/>
                </a:solidFill>
              </a:rPr>
              <a:t>, a </a:t>
            </a:r>
            <a:r>
              <a:rPr lang="en-US" sz="2800" b="1" i="1" dirty="0" smtClean="0">
                <a:solidFill>
                  <a:srgbClr val="FF0000"/>
                </a:solidFill>
              </a:rPr>
              <a:t>purpose</a:t>
            </a:r>
            <a:r>
              <a:rPr lang="en-US" sz="2800" i="1" dirty="0" smtClean="0">
                <a:solidFill>
                  <a:srgbClr val="FF0000"/>
                </a:solidFill>
              </a:rPr>
              <a:t>, and a </a:t>
            </a:r>
            <a:r>
              <a:rPr lang="en-US" sz="2800" b="1" i="1" dirty="0" smtClean="0"/>
              <a:t>direction</a:t>
            </a:r>
            <a:r>
              <a:rPr lang="en-US" sz="2800" i="1" dirty="0" smtClean="0"/>
              <a:t>…When students are creating pieces for viewing by a broad audience, they are much </a:t>
            </a:r>
            <a:r>
              <a:rPr lang="en-US" sz="2800" i="1" dirty="0" smtClean="0">
                <a:solidFill>
                  <a:srgbClr val="00CC00"/>
                </a:solidFill>
              </a:rPr>
              <a:t>more attentive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en-US" sz="2800" i="1" dirty="0" smtClean="0"/>
              <a:t>They feel their work has meaning and that others value it.”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800" dirty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927678" y="6019800"/>
            <a:ext cx="222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entury Schoolbook" pitchFamily="18" charset="0"/>
              </a:rPr>
              <a:t>(Steelman, para.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Issues with non-fiction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7724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Many students simply regurgitate facts when writing nonfiction text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While completing a multimedia project is fun, students need other tools to help them write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	</a:t>
            </a:r>
            <a:r>
              <a:rPr lang="en-US" b="1" i="1" dirty="0" smtClean="0">
                <a:solidFill>
                  <a:srgbClr val="0070C0"/>
                </a:solidFill>
              </a:rPr>
              <a:t>	“Their own writing becomes but a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shadow</a:t>
            </a:r>
            <a:r>
              <a:rPr lang="en-US" b="1" i="1" dirty="0" smtClean="0">
                <a:solidFill>
                  <a:srgbClr val="0070C0"/>
                </a:solidFill>
              </a:rPr>
              <a:t> 	of the texts they have read before.  The 	writing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lacks voice</a:t>
            </a:r>
            <a:r>
              <a:rPr lang="en-US" b="1" i="1" dirty="0" smtClean="0">
                <a:solidFill>
                  <a:srgbClr val="0070C0"/>
                </a:solidFill>
              </a:rPr>
              <a:t>, offering instead a 	sketchy retelling of what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other 	researchers 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have come to say about the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>
                <a:solidFill>
                  <a:srgbClr val="0070C0"/>
                </a:solidFill>
              </a:rPr>
              <a:t>	</a:t>
            </a:r>
            <a:r>
              <a:rPr lang="en-US" b="1" i="1" dirty="0" smtClean="0">
                <a:solidFill>
                  <a:srgbClr val="0070C0"/>
                </a:solidFill>
              </a:rPr>
              <a:t>	subject.”</a:t>
            </a:r>
            <a:endParaRPr lang="en-US" b="1" i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48200" y="6280666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i="1" dirty="0"/>
              <a:t>(</a:t>
            </a:r>
            <a:r>
              <a:rPr lang="en-US" i="1" dirty="0" err="1"/>
              <a:t>Portalupi</a:t>
            </a:r>
            <a:r>
              <a:rPr lang="en-US" i="1" dirty="0"/>
              <a:t> </a:t>
            </a:r>
            <a:r>
              <a:rPr lang="en-US" i="1" dirty="0" smtClean="0"/>
              <a:t>&amp; Fletcher</a:t>
            </a:r>
            <a:r>
              <a:rPr lang="en-US" i="1" dirty="0"/>
              <a:t>, p.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755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R.A.F.T. Writing Strategy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0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dirty="0" smtClean="0"/>
              <a:t>Effective writing assignments enable students to write fluently and purposefully for an audience, often forcing them to </a:t>
            </a:r>
            <a:r>
              <a:rPr lang="en-US" sz="2600" dirty="0" smtClean="0">
                <a:solidFill>
                  <a:srgbClr val="00B050"/>
                </a:solidFill>
              </a:rPr>
              <a:t>shift their perspective</a:t>
            </a:r>
            <a:r>
              <a:rPr lang="en-US" sz="2600" dirty="0" smtClean="0"/>
              <a:t>.</a:t>
            </a:r>
            <a:endParaRPr lang="en-US" sz="1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1200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u="sng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600" b="1" dirty="0" smtClean="0"/>
              <a:t>ole</a:t>
            </a:r>
            <a:r>
              <a:rPr lang="en-US" sz="2600" dirty="0" smtClean="0"/>
              <a:t> </a:t>
            </a:r>
            <a:r>
              <a:rPr lang="en-US" sz="2600" b="1" dirty="0" smtClean="0"/>
              <a:t>of the writer </a:t>
            </a:r>
            <a:r>
              <a:rPr lang="en-US" sz="2600" dirty="0" smtClean="0"/>
              <a:t>– helps the writer decide on </a:t>
            </a:r>
            <a:r>
              <a:rPr lang="en-US" sz="3100" dirty="0" smtClean="0">
                <a:solidFill>
                  <a:srgbClr val="FF0000"/>
                </a:solidFill>
              </a:rPr>
              <a:t>point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of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view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voice</a:t>
            </a:r>
            <a:r>
              <a:rPr lang="en-US" sz="2800" dirty="0" smtClean="0"/>
              <a:t>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u="sng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600" b="1" dirty="0" smtClean="0"/>
              <a:t>udience for the piece of writing </a:t>
            </a:r>
            <a:r>
              <a:rPr lang="en-US" sz="2600" dirty="0" smtClean="0"/>
              <a:t>– reminds the writer that he must communicate ideas to someone else; helps writer determine </a:t>
            </a:r>
            <a:r>
              <a:rPr lang="en-US" sz="3100" dirty="0" smtClean="0">
                <a:solidFill>
                  <a:srgbClr val="7030A0"/>
                </a:solidFill>
              </a:rPr>
              <a:t>content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>
                <a:solidFill>
                  <a:srgbClr val="7030A0"/>
                </a:solidFill>
              </a:rPr>
              <a:t>and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3100" dirty="0" smtClean="0">
                <a:solidFill>
                  <a:srgbClr val="7030A0"/>
                </a:solidFill>
              </a:rPr>
              <a:t>style</a:t>
            </a:r>
            <a:r>
              <a:rPr lang="en-US" sz="2600" dirty="0" smtClean="0"/>
              <a:t>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u="sng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600" b="1" dirty="0" smtClean="0"/>
              <a:t>ormat</a:t>
            </a:r>
            <a:r>
              <a:rPr lang="en-US" sz="2600" dirty="0" smtClean="0"/>
              <a:t> </a:t>
            </a:r>
            <a:r>
              <a:rPr lang="en-US" sz="2600" b="1" dirty="0" smtClean="0"/>
              <a:t>of the material </a:t>
            </a:r>
            <a:r>
              <a:rPr lang="en-US" sz="2600" dirty="0" smtClean="0"/>
              <a:t>– helps the writer </a:t>
            </a:r>
            <a:r>
              <a:rPr lang="en-US" sz="3100" dirty="0" smtClean="0">
                <a:solidFill>
                  <a:srgbClr val="00B0F0"/>
                </a:solidFill>
              </a:rPr>
              <a:t>organize</a:t>
            </a:r>
            <a:r>
              <a:rPr lang="en-US" sz="3300" dirty="0" smtClean="0"/>
              <a:t> </a:t>
            </a:r>
            <a:r>
              <a:rPr lang="en-US" sz="2600" dirty="0" smtClean="0"/>
              <a:t>ideas and employ the conventions of format, such as letters, interviews, and documentaries.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u="sng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600" b="1" dirty="0" smtClean="0"/>
              <a:t>opic</a:t>
            </a:r>
            <a:r>
              <a:rPr lang="en-US" sz="2600" dirty="0" smtClean="0"/>
              <a:t> </a:t>
            </a:r>
            <a:r>
              <a:rPr lang="en-US" sz="2600" b="1" dirty="0" smtClean="0"/>
              <a:t>or subject of the piece of writing </a:t>
            </a:r>
            <a:r>
              <a:rPr lang="en-US" sz="2600" dirty="0" smtClean="0"/>
              <a:t>– helps the writer focus on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main ideas</a:t>
            </a:r>
            <a:r>
              <a:rPr lang="en-US" sz="2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446838"/>
            <a:ext cx="52292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(South Dakota Department of Education,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R.A.F.T.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77845"/>
              </p:ext>
            </p:extLst>
          </p:nvPr>
        </p:nvGraphicFramePr>
        <p:xfrm>
          <a:off x="533400" y="1447800"/>
          <a:ext cx="7543800" cy="5147751"/>
        </p:xfrm>
        <a:graphic>
          <a:graphicData uri="http://schemas.openxmlformats.org/drawingml/2006/table">
            <a:tbl>
              <a:tblPr/>
              <a:tblGrid>
                <a:gridCol w="1600200"/>
                <a:gridCol w="1981200"/>
                <a:gridCol w="2057400"/>
                <a:gridCol w="1905000"/>
              </a:tblGrid>
              <a:tr h="6738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</a:rPr>
                        <a:t>Role</a:t>
                      </a:r>
                      <a:r>
                        <a:rPr lang="en-US" sz="1800" dirty="0">
                          <a:latin typeface="Times New Roman"/>
                          <a:ea typeface="Calibri"/>
                        </a:rPr>
                        <a:t>—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You will write as though you are a(n):</a:t>
                      </a: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</a:rPr>
                        <a:t>Audience</a:t>
                      </a:r>
                      <a:r>
                        <a:rPr lang="en-US" sz="1800">
                          <a:latin typeface="Times New Roman"/>
                          <a:ea typeface="Calibri"/>
                        </a:rPr>
                        <a:t>—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You will write something to be heard by:</a:t>
                      </a: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</a:rPr>
                        <a:t>Format</a:t>
                      </a:r>
                      <a:r>
                        <a:rPr lang="en-US" sz="1800">
                          <a:latin typeface="Times New Roman"/>
                          <a:ea typeface="Calibri"/>
                        </a:rPr>
                        <a:t>—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The writing will be in the form of a(n):</a:t>
                      </a: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</a:rPr>
                        <a:t>Topic</a:t>
                      </a:r>
                      <a:r>
                        <a:rPr lang="en-US" sz="1800" dirty="0">
                          <a:latin typeface="Times New Roman"/>
                          <a:ea typeface="Calibri"/>
                        </a:rPr>
                        <a:t>—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You will be writing about:</a:t>
                      </a: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Character/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Object/Animal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Self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Journal/Diary Entry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Issue relevant to text or time period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Character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Peers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Song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Topic of personal interest or concern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Scientist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Government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Interview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Topic related to</a:t>
                      </a:r>
                      <a:r>
                        <a:rPr lang="en-US" sz="1800" baseline="0" dirty="0" smtClean="0">
                          <a:latin typeface="Times New Roman"/>
                          <a:ea typeface="Calibri"/>
                        </a:rPr>
                        <a:t> essential question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Historian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Fictional Character(s)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Game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Similarities</a:t>
                      </a:r>
                      <a:r>
                        <a:rPr lang="en-US" sz="1800" baseline="0" dirty="0" smtClean="0">
                          <a:latin typeface="Times New Roman"/>
                          <a:ea typeface="Calibri"/>
                        </a:rPr>
                        <a:t> and differences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Rebel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Jury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Love/Hate Letter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Journalist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Character/Animal/Object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Calibri"/>
                        </a:rPr>
                        <a:t>Newspaper Article</a:t>
                      </a: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Other: _____________</a:t>
                      </a: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Other: _____________</a:t>
                      </a: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</a:rPr>
                        <a:t>Other: _____________</a:t>
                      </a: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</a:endParaRPr>
                    </a:p>
                  </a:txBody>
                  <a:tcPr marL="63171" marR="63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8482" name="Group 6"/>
          <p:cNvGrpSpPr>
            <a:grpSpLocks/>
          </p:cNvGrpSpPr>
          <p:nvPr/>
        </p:nvGrpSpPr>
        <p:grpSpPr bwMode="auto">
          <a:xfrm>
            <a:off x="6408738" y="5943600"/>
            <a:ext cx="1516062" cy="519112"/>
            <a:chOff x="-68263" y="9525"/>
            <a:chExt cx="1516063" cy="519113"/>
          </a:xfrm>
        </p:grpSpPr>
        <p:cxnSp>
          <p:nvCxnSpPr>
            <p:cNvPr id="18484" name="AutoShape 2"/>
            <p:cNvCxnSpPr>
              <a:cxnSpLocks noChangeShapeType="1"/>
            </p:cNvCxnSpPr>
            <p:nvPr/>
          </p:nvCxnSpPr>
          <p:spPr bwMode="auto">
            <a:xfrm flipH="1">
              <a:off x="-68263" y="14288"/>
              <a:ext cx="1514476" cy="514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85" name="AutoShape 1"/>
            <p:cNvCxnSpPr>
              <a:cxnSpLocks noChangeShapeType="1"/>
            </p:cNvCxnSpPr>
            <p:nvPr/>
          </p:nvCxnSpPr>
          <p:spPr bwMode="auto">
            <a:xfrm>
              <a:off x="-66675" y="9525"/>
              <a:ext cx="1514475" cy="514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18483" name="Picture 7" descr="C:\Users\Beth\AppData\Local\Microsoft\Windows\Temporary Internet Files\Content.IE5\VP4OJJAL\MC9002866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4382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4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R.A.F.T. Writing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9600"/>
          </a:xfrm>
        </p:spPr>
        <p:txBody>
          <a:bodyPr/>
          <a:lstStyle/>
          <a:p>
            <a:pPr eaLnBrk="1" hangingPunct="1"/>
            <a:r>
              <a:rPr lang="en-US" i="1" dirty="0" smtClean="0"/>
              <a:t>“[R.A.F.T. writing] provides a method for students to </a:t>
            </a:r>
            <a:r>
              <a:rPr lang="en-US" sz="2800" i="1" dirty="0" smtClean="0">
                <a:solidFill>
                  <a:srgbClr val="FF0000"/>
                </a:solidFill>
              </a:rPr>
              <a:t>think critically and creatively </a:t>
            </a:r>
            <a:r>
              <a:rPr lang="en-US" i="1" dirty="0" smtClean="0"/>
              <a:t>about the content they have studied; to </a:t>
            </a:r>
            <a:r>
              <a:rPr lang="en-US" sz="2800" i="1" dirty="0" smtClean="0">
                <a:solidFill>
                  <a:srgbClr val="00B0F0"/>
                </a:solidFill>
              </a:rPr>
              <a:t>make connections </a:t>
            </a:r>
            <a:r>
              <a:rPr lang="en-US" i="1" dirty="0" smtClean="0"/>
              <a:t>to events, people, and places from their reading; to </a:t>
            </a:r>
            <a:r>
              <a:rPr lang="en-US" sz="2800" i="1" dirty="0" smtClean="0">
                <a:solidFill>
                  <a:srgbClr val="00CC00"/>
                </a:solidFill>
              </a:rPr>
              <a:t>infer and predict </a:t>
            </a:r>
            <a:r>
              <a:rPr lang="en-US" i="1" dirty="0" smtClean="0"/>
              <a:t>from the text clues; and to </a:t>
            </a:r>
            <a:r>
              <a:rPr lang="en-US" sz="2800" i="1" dirty="0" smtClean="0">
                <a:solidFill>
                  <a:srgbClr val="990099"/>
                </a:solidFill>
              </a:rPr>
              <a:t>synthesize</a:t>
            </a:r>
            <a:r>
              <a:rPr lang="en-US" sz="2800" i="1" dirty="0" smtClean="0"/>
              <a:t> </a:t>
            </a:r>
            <a:r>
              <a:rPr lang="en-US" i="1" dirty="0" smtClean="0"/>
              <a:t>all their newly discovered information into an imaginative piece of writing.”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5791200"/>
            <a:ext cx="2159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(Allen, pg. 25)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72BCEBBFBF04A8E1757C9A4BFE8D5" ma:contentTypeVersion="1" ma:contentTypeDescription="Create a new document." ma:contentTypeScope="" ma:versionID="428212a423537c51b657bb109dc21b25">
  <xsd:schema xmlns:xsd="http://www.w3.org/2001/XMLSchema" xmlns:xs="http://www.w3.org/2001/XMLSchema" xmlns:p="http://schemas.microsoft.com/office/2006/metadata/properties" xmlns:ns3="18b676bc-0385-451e-adec-269754f1aafc" targetNamespace="http://schemas.microsoft.com/office/2006/metadata/properties" ma:root="true" ma:fieldsID="8bd4b0135ccb6d9ac80363c2be3572bf" ns3:_="">
    <xsd:import namespace="18b676bc-0385-451e-adec-269754f1aaf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676bc-0385-451e-adec-269754f1aa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7BDD05-D86A-4C4B-9351-019BF4A3F838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8b676bc-0385-451e-adec-269754f1aafc"/>
  </ds:schemaRefs>
</ds:datastoreItem>
</file>

<file path=customXml/itemProps2.xml><?xml version="1.0" encoding="utf-8"?>
<ds:datastoreItem xmlns:ds="http://schemas.openxmlformats.org/officeDocument/2006/customXml" ds:itemID="{E464A915-3063-43A5-98BA-C9846F8348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FDA803-2F49-430D-91E9-DF275CD01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676bc-0385-451e-adec-269754f1aa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3243</TotalTime>
  <Words>1098</Words>
  <Application>Microsoft Office PowerPoint</Application>
  <PresentationFormat>On-screen Show (4:3)</PresentationFormat>
  <Paragraphs>191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Oriel</vt:lpstr>
      <vt:lpstr>Lights…Camera…WRITE!</vt:lpstr>
      <vt:lpstr>Inquiry Question: </vt:lpstr>
      <vt:lpstr>What are Multimedia Projects?</vt:lpstr>
      <vt:lpstr>Multimedia Projects are Fun!</vt:lpstr>
      <vt:lpstr>What Does This Have To Do With Writing?</vt:lpstr>
      <vt:lpstr>Issues with non-fiction writing</vt:lpstr>
      <vt:lpstr>R.A.F.T. Writing Strategy </vt:lpstr>
      <vt:lpstr>Example R.A.F.T.</vt:lpstr>
      <vt:lpstr>R.A.F.T. Writing</vt:lpstr>
      <vt:lpstr>Write opinion pieces on topics or texts, supporting a point of view with reasons and information (4.W.1)</vt:lpstr>
      <vt:lpstr>PowerPoint Presentation</vt:lpstr>
      <vt:lpstr>Students must become experts</vt:lpstr>
      <vt:lpstr>Sources Students Can Use: </vt:lpstr>
      <vt:lpstr>Creating Our Videos:</vt:lpstr>
      <vt:lpstr>CELEBRATE!</vt:lpstr>
      <vt:lpstr>Other Standards Addressed Through this Multi-Media Project</vt:lpstr>
      <vt:lpstr>References (cont.)</vt:lpstr>
      <vt:lpstr>References: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Camera, Lights, Action!</dc:title>
  <dc:creator>Beth</dc:creator>
  <cp:lastModifiedBy>Beth Dabney</cp:lastModifiedBy>
  <cp:revision>271</cp:revision>
  <cp:lastPrinted>2015-01-16T08:08:58Z</cp:lastPrinted>
  <dcterms:created xsi:type="dcterms:W3CDTF">2010-06-14T16:34:13Z</dcterms:created>
  <dcterms:modified xsi:type="dcterms:W3CDTF">2015-01-16T08:09:03Z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0x010100F5372BCEBBFBF04A8E1757C9A4BFE8D5</vt:lpwstr>
  </property>
</Properties>
</file>