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9"/>
  </p:notesMasterIdLst>
  <p:handoutMasterIdLst>
    <p:handoutMasterId r:id="rId20"/>
  </p:handoutMasterIdLst>
  <p:sldIdLst>
    <p:sldId id="256" r:id="rId2"/>
    <p:sldId id="257" r:id="rId3"/>
    <p:sldId id="258" r:id="rId4"/>
    <p:sldId id="259" r:id="rId5"/>
    <p:sldId id="274" r:id="rId6"/>
    <p:sldId id="264" r:id="rId7"/>
    <p:sldId id="265" r:id="rId8"/>
    <p:sldId id="266" r:id="rId9"/>
    <p:sldId id="268" r:id="rId10"/>
    <p:sldId id="269" r:id="rId11"/>
    <p:sldId id="270" r:id="rId12"/>
    <p:sldId id="260" r:id="rId13"/>
    <p:sldId id="267" r:id="rId14"/>
    <p:sldId id="271" r:id="rId15"/>
    <p:sldId id="261" r:id="rId16"/>
    <p:sldId id="272" r:id="rId17"/>
    <p:sldId id="273" r:id="rId18"/>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20" d="100"/>
          <a:sy n="120" d="100"/>
        </p:scale>
        <p:origin x="84"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1"/>
            <a:ext cx="3077739" cy="471054"/>
          </a:xfrm>
          <a:prstGeom prst="rect">
            <a:avLst/>
          </a:prstGeom>
        </p:spPr>
        <p:txBody>
          <a:bodyPr vert="horz" lIns="94229" tIns="47114" rIns="94229" bIns="47114" rtlCol="0"/>
          <a:lstStyle>
            <a:lvl1pPr algn="r">
              <a:defRPr sz="1200"/>
            </a:lvl1pPr>
          </a:lstStyle>
          <a:p>
            <a:fld id="{D4E2379A-8504-4597-9A87-3222540994C3}" type="datetimeFigureOut">
              <a:rPr lang="en-US" smtClean="0"/>
              <a:t>1/16/2015</a:t>
            </a:fld>
            <a:endParaRPr lang="en-US"/>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C535CD21-1217-4654-9318-7AB83E19E5CC}" type="slidenum">
              <a:rPr lang="en-US" smtClean="0"/>
              <a:t>‹#›</a:t>
            </a:fld>
            <a:endParaRPr lang="en-US"/>
          </a:p>
        </p:txBody>
      </p:sp>
    </p:spTree>
    <p:extLst>
      <p:ext uri="{BB962C8B-B14F-4D97-AF65-F5344CB8AC3E}">
        <p14:creationId xmlns:p14="http://schemas.microsoft.com/office/powerpoint/2010/main" val="41901402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1"/>
            <a:ext cx="3077739" cy="471054"/>
          </a:xfrm>
          <a:prstGeom prst="rect">
            <a:avLst/>
          </a:prstGeom>
        </p:spPr>
        <p:txBody>
          <a:bodyPr vert="horz" lIns="94229" tIns="47114" rIns="94229" bIns="47114" rtlCol="0"/>
          <a:lstStyle>
            <a:lvl1pPr algn="r">
              <a:defRPr sz="1200"/>
            </a:lvl1pPr>
          </a:lstStyle>
          <a:p>
            <a:fld id="{B453BDFB-86D3-4470-AC26-18CA0D1DE739}" type="datetimeFigureOut">
              <a:rPr lang="en-US" smtClean="0"/>
              <a:t>1/16/2015</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3"/>
            <a:ext cx="5681980" cy="3696713"/>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D16E5F9C-A7F6-4614-BAF9-F938749930E4}" type="slidenum">
              <a:rPr lang="en-US" smtClean="0"/>
              <a:t>‹#›</a:t>
            </a:fld>
            <a:endParaRPr lang="en-US"/>
          </a:p>
        </p:txBody>
      </p:sp>
    </p:spTree>
    <p:extLst>
      <p:ext uri="{BB962C8B-B14F-4D97-AF65-F5344CB8AC3E}">
        <p14:creationId xmlns:p14="http://schemas.microsoft.com/office/powerpoint/2010/main" val="655566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6E5F9C-A7F6-4614-BAF9-F938749930E4}" type="slidenum">
              <a:rPr lang="en-US" smtClean="0"/>
              <a:t>1</a:t>
            </a:fld>
            <a:endParaRPr lang="en-US"/>
          </a:p>
        </p:txBody>
      </p:sp>
    </p:spTree>
    <p:extLst>
      <p:ext uri="{BB962C8B-B14F-4D97-AF65-F5344CB8AC3E}">
        <p14:creationId xmlns:p14="http://schemas.microsoft.com/office/powerpoint/2010/main" val="2911695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6E5F9C-A7F6-4614-BAF9-F938749930E4}" type="slidenum">
              <a:rPr lang="en-US" smtClean="0"/>
              <a:t>10</a:t>
            </a:fld>
            <a:endParaRPr lang="en-US"/>
          </a:p>
        </p:txBody>
      </p:sp>
    </p:spTree>
    <p:extLst>
      <p:ext uri="{BB962C8B-B14F-4D97-AF65-F5344CB8AC3E}">
        <p14:creationId xmlns:p14="http://schemas.microsoft.com/office/powerpoint/2010/main" val="2255061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6E5F9C-A7F6-4614-BAF9-F938749930E4}" type="slidenum">
              <a:rPr lang="en-US" smtClean="0"/>
              <a:t>11</a:t>
            </a:fld>
            <a:endParaRPr lang="en-US"/>
          </a:p>
        </p:txBody>
      </p:sp>
    </p:spTree>
    <p:extLst>
      <p:ext uri="{BB962C8B-B14F-4D97-AF65-F5344CB8AC3E}">
        <p14:creationId xmlns:p14="http://schemas.microsoft.com/office/powerpoint/2010/main" val="1186114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6E5F9C-A7F6-4614-BAF9-F938749930E4}" type="slidenum">
              <a:rPr lang="en-US" smtClean="0"/>
              <a:t>12</a:t>
            </a:fld>
            <a:endParaRPr lang="en-US"/>
          </a:p>
        </p:txBody>
      </p:sp>
    </p:spTree>
    <p:extLst>
      <p:ext uri="{BB962C8B-B14F-4D97-AF65-F5344CB8AC3E}">
        <p14:creationId xmlns:p14="http://schemas.microsoft.com/office/powerpoint/2010/main" val="2109912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6E5F9C-A7F6-4614-BAF9-F938749930E4}" type="slidenum">
              <a:rPr lang="en-US" smtClean="0"/>
              <a:t>13</a:t>
            </a:fld>
            <a:endParaRPr lang="en-US"/>
          </a:p>
        </p:txBody>
      </p:sp>
    </p:spTree>
    <p:extLst>
      <p:ext uri="{BB962C8B-B14F-4D97-AF65-F5344CB8AC3E}">
        <p14:creationId xmlns:p14="http://schemas.microsoft.com/office/powerpoint/2010/main" val="2421939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6E5F9C-A7F6-4614-BAF9-F938749930E4}" type="slidenum">
              <a:rPr lang="en-US" smtClean="0"/>
              <a:t>14</a:t>
            </a:fld>
            <a:endParaRPr lang="en-US"/>
          </a:p>
        </p:txBody>
      </p:sp>
    </p:spTree>
    <p:extLst>
      <p:ext uri="{BB962C8B-B14F-4D97-AF65-F5344CB8AC3E}">
        <p14:creationId xmlns:p14="http://schemas.microsoft.com/office/powerpoint/2010/main" val="3928802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6E5F9C-A7F6-4614-BAF9-F938749930E4}" type="slidenum">
              <a:rPr lang="en-US" smtClean="0"/>
              <a:t>15</a:t>
            </a:fld>
            <a:endParaRPr lang="en-US"/>
          </a:p>
        </p:txBody>
      </p:sp>
    </p:spTree>
    <p:extLst>
      <p:ext uri="{BB962C8B-B14F-4D97-AF65-F5344CB8AC3E}">
        <p14:creationId xmlns:p14="http://schemas.microsoft.com/office/powerpoint/2010/main" val="129177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6E5F9C-A7F6-4614-BAF9-F938749930E4}" type="slidenum">
              <a:rPr lang="en-US" smtClean="0"/>
              <a:t>16</a:t>
            </a:fld>
            <a:endParaRPr lang="en-US"/>
          </a:p>
        </p:txBody>
      </p:sp>
    </p:spTree>
    <p:extLst>
      <p:ext uri="{BB962C8B-B14F-4D97-AF65-F5344CB8AC3E}">
        <p14:creationId xmlns:p14="http://schemas.microsoft.com/office/powerpoint/2010/main" val="21202998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6E5F9C-A7F6-4614-BAF9-F938749930E4}" type="slidenum">
              <a:rPr lang="en-US" smtClean="0"/>
              <a:t>17</a:t>
            </a:fld>
            <a:endParaRPr lang="en-US"/>
          </a:p>
        </p:txBody>
      </p:sp>
    </p:spTree>
    <p:extLst>
      <p:ext uri="{BB962C8B-B14F-4D97-AF65-F5344CB8AC3E}">
        <p14:creationId xmlns:p14="http://schemas.microsoft.com/office/powerpoint/2010/main" val="1552568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6E5F9C-A7F6-4614-BAF9-F938749930E4}" type="slidenum">
              <a:rPr lang="en-US" smtClean="0"/>
              <a:t>2</a:t>
            </a:fld>
            <a:endParaRPr lang="en-US"/>
          </a:p>
        </p:txBody>
      </p:sp>
    </p:spTree>
    <p:extLst>
      <p:ext uri="{BB962C8B-B14F-4D97-AF65-F5344CB8AC3E}">
        <p14:creationId xmlns:p14="http://schemas.microsoft.com/office/powerpoint/2010/main" val="637160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6E5F9C-A7F6-4614-BAF9-F938749930E4}" type="slidenum">
              <a:rPr lang="en-US" smtClean="0"/>
              <a:t>3</a:t>
            </a:fld>
            <a:endParaRPr lang="en-US"/>
          </a:p>
        </p:txBody>
      </p:sp>
    </p:spTree>
    <p:extLst>
      <p:ext uri="{BB962C8B-B14F-4D97-AF65-F5344CB8AC3E}">
        <p14:creationId xmlns:p14="http://schemas.microsoft.com/office/powerpoint/2010/main" val="42861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6E5F9C-A7F6-4614-BAF9-F938749930E4}" type="slidenum">
              <a:rPr lang="en-US" smtClean="0"/>
              <a:t>4</a:t>
            </a:fld>
            <a:endParaRPr lang="en-US"/>
          </a:p>
        </p:txBody>
      </p:sp>
    </p:spTree>
    <p:extLst>
      <p:ext uri="{BB962C8B-B14F-4D97-AF65-F5344CB8AC3E}">
        <p14:creationId xmlns:p14="http://schemas.microsoft.com/office/powerpoint/2010/main" val="3651645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6E5F9C-A7F6-4614-BAF9-F938749930E4}" type="slidenum">
              <a:rPr lang="en-US" smtClean="0"/>
              <a:t>5</a:t>
            </a:fld>
            <a:endParaRPr lang="en-US"/>
          </a:p>
        </p:txBody>
      </p:sp>
    </p:spTree>
    <p:extLst>
      <p:ext uri="{BB962C8B-B14F-4D97-AF65-F5344CB8AC3E}">
        <p14:creationId xmlns:p14="http://schemas.microsoft.com/office/powerpoint/2010/main" val="643665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6E5F9C-A7F6-4614-BAF9-F938749930E4}" type="slidenum">
              <a:rPr lang="en-US" smtClean="0"/>
              <a:t>6</a:t>
            </a:fld>
            <a:endParaRPr lang="en-US"/>
          </a:p>
        </p:txBody>
      </p:sp>
    </p:spTree>
    <p:extLst>
      <p:ext uri="{BB962C8B-B14F-4D97-AF65-F5344CB8AC3E}">
        <p14:creationId xmlns:p14="http://schemas.microsoft.com/office/powerpoint/2010/main" val="2414235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6E5F9C-A7F6-4614-BAF9-F938749930E4}" type="slidenum">
              <a:rPr lang="en-US" smtClean="0"/>
              <a:t>7</a:t>
            </a:fld>
            <a:endParaRPr lang="en-US"/>
          </a:p>
        </p:txBody>
      </p:sp>
    </p:spTree>
    <p:extLst>
      <p:ext uri="{BB962C8B-B14F-4D97-AF65-F5344CB8AC3E}">
        <p14:creationId xmlns:p14="http://schemas.microsoft.com/office/powerpoint/2010/main" val="197680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6E5F9C-A7F6-4614-BAF9-F938749930E4}" type="slidenum">
              <a:rPr lang="en-US" smtClean="0"/>
              <a:t>8</a:t>
            </a:fld>
            <a:endParaRPr lang="en-US"/>
          </a:p>
        </p:txBody>
      </p:sp>
    </p:spTree>
    <p:extLst>
      <p:ext uri="{BB962C8B-B14F-4D97-AF65-F5344CB8AC3E}">
        <p14:creationId xmlns:p14="http://schemas.microsoft.com/office/powerpoint/2010/main" val="3786702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6E5F9C-A7F6-4614-BAF9-F938749930E4}" type="slidenum">
              <a:rPr lang="en-US" smtClean="0"/>
              <a:t>9</a:t>
            </a:fld>
            <a:endParaRPr lang="en-US"/>
          </a:p>
        </p:txBody>
      </p:sp>
    </p:spTree>
    <p:extLst>
      <p:ext uri="{BB962C8B-B14F-4D97-AF65-F5344CB8AC3E}">
        <p14:creationId xmlns:p14="http://schemas.microsoft.com/office/powerpoint/2010/main" val="2485720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1/16/2015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1/16/2015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1/16/2015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1/16/2015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1/16/2015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1/16/2015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1/16/2015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1/16/2015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1/16/2015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1/16/2015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1/16/2015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1/16/2015</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1/16/2015</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jpeg"/><Relationship Id="rId26" Type="http://schemas.openxmlformats.org/officeDocument/2006/relationships/hyperlink" Target="Green%20Screen%20by%20Do%20Ink%20makes%20it%20easy%20to%20create%20incredible%20green%20screen%20videos%20and%20images%20right%20on%20your%20iPad.%20Classroom-tested%20by%20kids%20and%20teachers,%20this%20app%20emphasizes%20ease-of-use%20and%20simplicity%20while%20still%20enabling%20you%20to%20get%20fantastic%20results.%20With%20Green%20Screen%20by%20Do%20Ink,%20you%20can%20tell%20a%20story,%20explain%20an%20idea,%20and%20express%20yourself%20in%20truly%20creative%20and%20unique%20ways." TargetMode="External"/><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notesSlide" Target="../notesSlides/notesSlide1.xm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6.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5.png"/></Relationships>
</file>

<file path=ppt/slides/_rels/slide10.xml.rels><?xml version="1.0" encoding="UTF-8" standalone="yes"?>
<Relationships xmlns="http://schemas.openxmlformats.org/package/2006/relationships"><Relationship Id="rId8" Type="http://schemas.openxmlformats.org/officeDocument/2006/relationships/hyperlink" Target="https://drive.google.com/file/d/0B11SL9qTJ9oLMjVtSm9QMWZRZVU/view?usp=sharing" TargetMode="External"/><Relationship Id="rId3" Type="http://schemas.openxmlformats.org/officeDocument/2006/relationships/image" Target="../media/image6.png"/><Relationship Id="rId7" Type="http://schemas.openxmlformats.org/officeDocument/2006/relationships/image" Target="../media/image30.png"/><Relationship Id="rId12"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tellagami.com/gami/738AMM/" TargetMode="External"/><Relationship Id="rId11" Type="http://schemas.openxmlformats.org/officeDocument/2006/relationships/image" Target="../media/image32.png"/><Relationship Id="rId5" Type="http://schemas.openxmlformats.org/officeDocument/2006/relationships/image" Target="../media/image13.png"/><Relationship Id="rId10" Type="http://schemas.openxmlformats.org/officeDocument/2006/relationships/hyperlink" Target="https://drive.google.com/file/d/0BzT_EaTuDSCmbVBVU0xUN0NCcG8/view?usp=sharing" TargetMode="External"/><Relationship Id="rId4" Type="http://schemas.openxmlformats.org/officeDocument/2006/relationships/image" Target="../media/image12.png"/><Relationship Id="rId9"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hyperlink" Target="https://www.dropbox.com/s/7gptyiim86pay2o/Video%20Jan%2014,%201%2046%2046%20PM.mov?n=363083009"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8.png"/><Relationship Id="rId7"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0.png"/><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hyperlink" Target="Green%20Screen%20by%20Do%20Ink%20makes%20it%20easy%20to%20create%20incredible%20green%20screen%20videos%20and%20images%20right%20on%20your%20iPad.%20Classroom-tested%20by%20kids%20and%20teachers,%20this%20app%20emphasizes%20ease-of-use%20and%20simplicity%20while%20still%20enabling%20you%20to%20get%20fantastic%20results.%20With%20Green%20Screen%20by%20Do%20Ink,%20you%20can%20tell%20a%20story,%20explain%20an%20idea,%20and%20express%20yourself%20in%20truly%20creative%20and%20unique%20way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edudemic.com/app-smashing-digital-storytelling-ipad/"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kulowiectech.blogspot.com/2013/11/app-smashing-app-pack-x-thinglink.html" TargetMode="External"/><Relationship Id="rId5" Type="http://schemas.openxmlformats.org/officeDocument/2006/relationships/hyperlink" Target="http://www.itunes.apple.com/" TargetMode="External"/><Relationship Id="rId4" Type="http://schemas.openxmlformats.org/officeDocument/2006/relationships/hyperlink" Target="http://ipad4schools.org/2014/04/19/why-app-smash/"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9.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rotWithShape="1">
          <a:blip r:embed="rId3">
            <a:clrChange>
              <a:clrFrom>
                <a:srgbClr val="FEFEFE"/>
              </a:clrFrom>
              <a:clrTo>
                <a:srgbClr val="FEFEFE">
                  <a:alpha val="0"/>
                </a:srgbClr>
              </a:clrTo>
            </a:clrChange>
          </a:blip>
          <a:srcRect l="3637" r="2499" b="7679"/>
          <a:stretch/>
        </p:blipFill>
        <p:spPr>
          <a:xfrm>
            <a:off x="4392651" y="2302176"/>
            <a:ext cx="831873" cy="82183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9" name="Picture 28"/>
          <p:cNvPicPr>
            <a:picLocks noChangeAspect="1"/>
          </p:cNvPicPr>
          <p:nvPr/>
        </p:nvPicPr>
        <p:blipFill rotWithShape="1">
          <a:blip r:embed="rId4"/>
          <a:srcRect l="3026" t="255" b="14827"/>
          <a:stretch/>
        </p:blipFill>
        <p:spPr>
          <a:xfrm>
            <a:off x="5574789" y="2524225"/>
            <a:ext cx="752608" cy="756918"/>
          </a:xfrm>
          <a:prstGeom prst="rect">
            <a:avLst/>
          </a:prstGeom>
        </p:spPr>
      </p:pic>
      <p:sp>
        <p:nvSpPr>
          <p:cNvPr id="2" name="Title 1"/>
          <p:cNvSpPr>
            <a:spLocks noGrp="1"/>
          </p:cNvSpPr>
          <p:nvPr>
            <p:ph type="ctrTitle"/>
          </p:nvPr>
        </p:nvSpPr>
        <p:spPr>
          <a:xfrm>
            <a:off x="1042611" y="-1307690"/>
            <a:ext cx="10572000" cy="2971051"/>
          </a:xfrm>
        </p:spPr>
        <p:txBody>
          <a:bodyPr/>
          <a:lstStyle/>
          <a:p>
            <a:pPr algn="ctr"/>
            <a:r>
              <a:rPr lang="en-US" sz="11500" dirty="0" smtClean="0"/>
              <a:t>App Smashing</a:t>
            </a:r>
            <a:endParaRPr lang="en-US" sz="11500" dirty="0"/>
          </a:p>
        </p:txBody>
      </p:sp>
      <p:sp>
        <p:nvSpPr>
          <p:cNvPr id="3" name="Subtitle 2"/>
          <p:cNvSpPr>
            <a:spLocks noGrp="1"/>
          </p:cNvSpPr>
          <p:nvPr>
            <p:ph type="subTitle" idx="1"/>
          </p:nvPr>
        </p:nvSpPr>
        <p:spPr>
          <a:xfrm>
            <a:off x="810001" y="5280846"/>
            <a:ext cx="10572000" cy="1207417"/>
          </a:xfrm>
        </p:spPr>
        <p:txBody>
          <a:bodyPr>
            <a:normAutofit fontScale="85000" lnSpcReduction="20000"/>
          </a:bodyPr>
          <a:lstStyle/>
          <a:p>
            <a:pPr algn="ctr"/>
            <a:r>
              <a:rPr lang="en-US" dirty="0" smtClean="0"/>
              <a:t>Beth Dabney</a:t>
            </a:r>
          </a:p>
          <a:p>
            <a:pPr algn="ctr"/>
            <a:r>
              <a:rPr lang="en-US" dirty="0" smtClean="0"/>
              <a:t>Instructional Technology Coach</a:t>
            </a:r>
          </a:p>
          <a:p>
            <a:pPr algn="ctr"/>
            <a:r>
              <a:rPr lang="en-US" dirty="0" smtClean="0"/>
              <a:t>Anderson School District 2</a:t>
            </a:r>
          </a:p>
          <a:p>
            <a:pPr algn="ctr"/>
            <a:r>
              <a:rPr lang="en-US" dirty="0" smtClean="0"/>
              <a:t>January 16, 2015</a:t>
            </a:r>
            <a:endParaRPr lang="en-US" dirty="0"/>
          </a:p>
        </p:txBody>
      </p:sp>
      <p:pic>
        <p:nvPicPr>
          <p:cNvPr id="4" name="Picture 3"/>
          <p:cNvPicPr>
            <a:picLocks noChangeAspect="1"/>
          </p:cNvPicPr>
          <p:nvPr/>
        </p:nvPicPr>
        <p:blipFill>
          <a:blip r:embed="rId5"/>
          <a:stretch>
            <a:fillRect/>
          </a:stretch>
        </p:blipFill>
        <p:spPr>
          <a:xfrm>
            <a:off x="235124" y="2458750"/>
            <a:ext cx="1089936" cy="1103228"/>
          </a:xfrm>
          <a:prstGeom prst="rect">
            <a:avLst/>
          </a:prstGeom>
        </p:spPr>
      </p:pic>
      <p:pic>
        <p:nvPicPr>
          <p:cNvPr id="5" name="Picture 4"/>
          <p:cNvPicPr>
            <a:picLocks noChangeAspect="1"/>
          </p:cNvPicPr>
          <p:nvPr/>
        </p:nvPicPr>
        <p:blipFill rotWithShape="1">
          <a:blip r:embed="rId6"/>
          <a:srcRect r="4887"/>
          <a:stretch/>
        </p:blipFill>
        <p:spPr>
          <a:xfrm>
            <a:off x="1530698" y="3575922"/>
            <a:ext cx="1097882" cy="1099329"/>
          </a:xfrm>
          <a:prstGeom prst="rect">
            <a:avLst/>
          </a:prstGeom>
        </p:spPr>
      </p:pic>
      <p:pic>
        <p:nvPicPr>
          <p:cNvPr id="6" name="Picture 5"/>
          <p:cNvPicPr>
            <a:picLocks noChangeAspect="1"/>
          </p:cNvPicPr>
          <p:nvPr/>
        </p:nvPicPr>
        <p:blipFill>
          <a:blip r:embed="rId7"/>
          <a:stretch>
            <a:fillRect/>
          </a:stretch>
        </p:blipFill>
        <p:spPr>
          <a:xfrm>
            <a:off x="5891581" y="3398411"/>
            <a:ext cx="1147532" cy="1135941"/>
          </a:xfrm>
          <a:prstGeom prst="rect">
            <a:avLst/>
          </a:prstGeom>
        </p:spPr>
      </p:pic>
      <p:pic>
        <p:nvPicPr>
          <p:cNvPr id="8" name="Picture 7"/>
          <p:cNvPicPr>
            <a:picLocks noChangeAspect="1"/>
          </p:cNvPicPr>
          <p:nvPr/>
        </p:nvPicPr>
        <p:blipFill>
          <a:blip r:embed="rId8"/>
          <a:stretch>
            <a:fillRect/>
          </a:stretch>
        </p:blipFill>
        <p:spPr>
          <a:xfrm>
            <a:off x="2840373" y="1865942"/>
            <a:ext cx="1200236" cy="1207833"/>
          </a:xfrm>
          <a:prstGeom prst="rect">
            <a:avLst/>
          </a:prstGeom>
        </p:spPr>
      </p:pic>
      <p:pic>
        <p:nvPicPr>
          <p:cNvPr id="9" name="Picture 8"/>
          <p:cNvPicPr>
            <a:picLocks noChangeAspect="1"/>
          </p:cNvPicPr>
          <p:nvPr/>
        </p:nvPicPr>
        <p:blipFill rotWithShape="1">
          <a:blip r:embed="rId9"/>
          <a:srcRect t="5928" r="4029"/>
          <a:stretch/>
        </p:blipFill>
        <p:spPr>
          <a:xfrm>
            <a:off x="10996676" y="1802440"/>
            <a:ext cx="1034719" cy="1104948"/>
          </a:xfrm>
          <a:prstGeom prst="rect">
            <a:avLst/>
          </a:prstGeom>
        </p:spPr>
      </p:pic>
      <p:pic>
        <p:nvPicPr>
          <p:cNvPr id="10" name="Picture 9"/>
          <p:cNvPicPr>
            <a:picLocks noChangeAspect="1"/>
          </p:cNvPicPr>
          <p:nvPr/>
        </p:nvPicPr>
        <p:blipFill>
          <a:blip r:embed="rId10"/>
          <a:stretch>
            <a:fillRect/>
          </a:stretch>
        </p:blipFill>
        <p:spPr>
          <a:xfrm>
            <a:off x="7443990" y="3554085"/>
            <a:ext cx="1095211" cy="1101296"/>
          </a:xfrm>
          <a:prstGeom prst="rect">
            <a:avLst/>
          </a:prstGeom>
        </p:spPr>
      </p:pic>
      <p:pic>
        <p:nvPicPr>
          <p:cNvPr id="11" name="Picture 10"/>
          <p:cNvPicPr>
            <a:picLocks noChangeAspect="1"/>
          </p:cNvPicPr>
          <p:nvPr/>
        </p:nvPicPr>
        <p:blipFill>
          <a:blip r:embed="rId11"/>
          <a:stretch>
            <a:fillRect/>
          </a:stretch>
        </p:blipFill>
        <p:spPr>
          <a:xfrm>
            <a:off x="8807770" y="3476939"/>
            <a:ext cx="1141001" cy="1051259"/>
          </a:xfrm>
          <a:prstGeom prst="rect">
            <a:avLst/>
          </a:prstGeom>
        </p:spPr>
      </p:pic>
      <p:pic>
        <p:nvPicPr>
          <p:cNvPr id="12" name="Picture 11"/>
          <p:cNvPicPr>
            <a:picLocks noChangeAspect="1"/>
          </p:cNvPicPr>
          <p:nvPr/>
        </p:nvPicPr>
        <p:blipFill>
          <a:blip r:embed="rId12"/>
          <a:stretch>
            <a:fillRect/>
          </a:stretch>
        </p:blipFill>
        <p:spPr>
          <a:xfrm>
            <a:off x="3024500" y="3321570"/>
            <a:ext cx="1289500" cy="1303170"/>
          </a:xfrm>
          <a:prstGeom prst="rect">
            <a:avLst/>
          </a:prstGeom>
        </p:spPr>
      </p:pic>
      <p:pic>
        <p:nvPicPr>
          <p:cNvPr id="13" name="Picture 12"/>
          <p:cNvPicPr>
            <a:picLocks noChangeAspect="1"/>
          </p:cNvPicPr>
          <p:nvPr/>
        </p:nvPicPr>
        <p:blipFill>
          <a:blip r:embed="rId13"/>
          <a:stretch>
            <a:fillRect/>
          </a:stretch>
        </p:blipFill>
        <p:spPr>
          <a:xfrm>
            <a:off x="8567050" y="1584151"/>
            <a:ext cx="1492735" cy="1436049"/>
          </a:xfrm>
          <a:prstGeom prst="rect">
            <a:avLst/>
          </a:prstGeom>
        </p:spPr>
      </p:pic>
      <p:pic>
        <p:nvPicPr>
          <p:cNvPr id="14" name="Picture 13"/>
          <p:cNvPicPr>
            <a:picLocks noChangeAspect="1"/>
          </p:cNvPicPr>
          <p:nvPr/>
        </p:nvPicPr>
        <p:blipFill>
          <a:blip r:embed="rId14"/>
          <a:stretch>
            <a:fillRect/>
          </a:stretch>
        </p:blipFill>
        <p:spPr>
          <a:xfrm>
            <a:off x="10249692" y="3042909"/>
            <a:ext cx="1781703" cy="1762196"/>
          </a:xfrm>
          <a:prstGeom prst="rect">
            <a:avLst/>
          </a:prstGeom>
        </p:spPr>
      </p:pic>
      <p:pic>
        <p:nvPicPr>
          <p:cNvPr id="15" name="Picture 14"/>
          <p:cNvPicPr>
            <a:picLocks noChangeAspect="1"/>
          </p:cNvPicPr>
          <p:nvPr/>
        </p:nvPicPr>
        <p:blipFill>
          <a:blip r:embed="rId15"/>
          <a:stretch>
            <a:fillRect/>
          </a:stretch>
        </p:blipFill>
        <p:spPr>
          <a:xfrm>
            <a:off x="4513180" y="3644873"/>
            <a:ext cx="1090821" cy="1120648"/>
          </a:xfrm>
          <a:prstGeom prst="rect">
            <a:avLst/>
          </a:prstGeom>
        </p:spPr>
      </p:pic>
      <p:pic>
        <p:nvPicPr>
          <p:cNvPr id="16" name="Picture 15"/>
          <p:cNvPicPr>
            <a:picLocks noChangeAspect="1"/>
          </p:cNvPicPr>
          <p:nvPr/>
        </p:nvPicPr>
        <p:blipFill>
          <a:blip r:embed="rId16"/>
          <a:stretch>
            <a:fillRect/>
          </a:stretch>
        </p:blipFill>
        <p:spPr>
          <a:xfrm>
            <a:off x="1509798" y="1968014"/>
            <a:ext cx="1145837" cy="1161533"/>
          </a:xfrm>
          <a:prstGeom prst="rect">
            <a:avLst/>
          </a:prstGeom>
        </p:spPr>
      </p:pic>
      <p:pic>
        <p:nvPicPr>
          <p:cNvPr id="17" name="Picture 16"/>
          <p:cNvPicPr>
            <a:picLocks noChangeAspect="1"/>
          </p:cNvPicPr>
          <p:nvPr/>
        </p:nvPicPr>
        <p:blipFill>
          <a:blip r:embed="rId17"/>
          <a:stretch>
            <a:fillRect/>
          </a:stretch>
        </p:blipFill>
        <p:spPr>
          <a:xfrm>
            <a:off x="8400686" y="-2583833"/>
            <a:ext cx="87348" cy="87348"/>
          </a:xfrm>
          <a:prstGeom prst="rect">
            <a:avLst/>
          </a:prstGeom>
        </p:spPr>
      </p:pic>
      <p:pic>
        <p:nvPicPr>
          <p:cNvPr id="1026" name="Picture 2" descr="https://pbs.twimg.com/profile_images/514333155403104256/4uid2C5t.jpe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85025" y="3835469"/>
            <a:ext cx="924796" cy="92479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rotWithShape="1">
          <a:blip r:embed="rId19"/>
          <a:srcRect l="-1" r="3474"/>
          <a:stretch/>
        </p:blipFill>
        <p:spPr>
          <a:xfrm>
            <a:off x="6984925" y="1569715"/>
            <a:ext cx="1149259" cy="1114425"/>
          </a:xfrm>
          <a:prstGeom prst="rect">
            <a:avLst/>
          </a:prstGeom>
        </p:spPr>
      </p:pic>
      <p:pic>
        <p:nvPicPr>
          <p:cNvPr id="21" name="Picture 20"/>
          <p:cNvPicPr>
            <a:picLocks noChangeAspect="1"/>
          </p:cNvPicPr>
          <p:nvPr/>
        </p:nvPicPr>
        <p:blipFill>
          <a:blip r:embed="rId20"/>
          <a:stretch>
            <a:fillRect/>
          </a:stretch>
        </p:blipFill>
        <p:spPr>
          <a:xfrm>
            <a:off x="108154" y="1243467"/>
            <a:ext cx="1078538" cy="1078538"/>
          </a:xfrm>
          <a:prstGeom prst="rect">
            <a:avLst/>
          </a:prstGeom>
        </p:spPr>
      </p:pic>
      <p:pic>
        <p:nvPicPr>
          <p:cNvPr id="24" name="Picture 23"/>
          <p:cNvPicPr>
            <a:picLocks noChangeAspect="1"/>
          </p:cNvPicPr>
          <p:nvPr/>
        </p:nvPicPr>
        <p:blipFill>
          <a:blip r:embed="rId21">
            <a:clrChange>
              <a:clrFrom>
                <a:srgbClr val="FFFFFF"/>
              </a:clrFrom>
              <a:clrTo>
                <a:srgbClr val="FFFFFF">
                  <a:alpha val="0"/>
                </a:srgbClr>
              </a:clrTo>
            </a:clrChange>
          </a:blip>
          <a:stretch>
            <a:fillRect/>
          </a:stretch>
        </p:blipFill>
        <p:spPr>
          <a:xfrm>
            <a:off x="4687273" y="1178444"/>
            <a:ext cx="3303468" cy="2433471"/>
          </a:xfrm>
          <a:prstGeom prst="rect">
            <a:avLst/>
          </a:prstGeom>
        </p:spPr>
      </p:pic>
      <p:pic>
        <p:nvPicPr>
          <p:cNvPr id="27" name="Picture 26"/>
          <p:cNvPicPr>
            <a:picLocks noChangeAspect="1"/>
          </p:cNvPicPr>
          <p:nvPr/>
        </p:nvPicPr>
        <p:blipFill>
          <a:blip r:embed="rId22"/>
          <a:stretch>
            <a:fillRect/>
          </a:stretch>
        </p:blipFill>
        <p:spPr>
          <a:xfrm>
            <a:off x="4179527" y="1469461"/>
            <a:ext cx="758158" cy="721898"/>
          </a:xfrm>
          <a:prstGeom prst="rect">
            <a:avLst/>
          </a:prstGeom>
        </p:spPr>
      </p:pic>
      <p:pic>
        <p:nvPicPr>
          <p:cNvPr id="28" name="Picture 27"/>
          <p:cNvPicPr>
            <a:picLocks noChangeAspect="1"/>
          </p:cNvPicPr>
          <p:nvPr/>
        </p:nvPicPr>
        <p:blipFill>
          <a:blip r:embed="rId23"/>
          <a:stretch>
            <a:fillRect/>
          </a:stretch>
        </p:blipFill>
        <p:spPr>
          <a:xfrm>
            <a:off x="1504465" y="1372064"/>
            <a:ext cx="493878" cy="493878"/>
          </a:xfrm>
          <a:prstGeom prst="rect">
            <a:avLst/>
          </a:prstGeom>
        </p:spPr>
      </p:pic>
      <p:pic>
        <p:nvPicPr>
          <p:cNvPr id="31" name="Picture 30"/>
          <p:cNvPicPr>
            <a:picLocks noChangeAspect="1"/>
          </p:cNvPicPr>
          <p:nvPr/>
        </p:nvPicPr>
        <p:blipFill>
          <a:blip r:embed="rId24"/>
          <a:stretch>
            <a:fillRect/>
          </a:stretch>
        </p:blipFill>
        <p:spPr>
          <a:xfrm>
            <a:off x="8017397" y="2794870"/>
            <a:ext cx="404004" cy="404004"/>
          </a:xfrm>
          <a:prstGeom prst="rect">
            <a:avLst/>
          </a:prstGeom>
        </p:spPr>
      </p:pic>
      <p:pic>
        <p:nvPicPr>
          <p:cNvPr id="33" name="Picture 32"/>
          <p:cNvPicPr>
            <a:picLocks noChangeAspect="1"/>
          </p:cNvPicPr>
          <p:nvPr/>
        </p:nvPicPr>
        <p:blipFill>
          <a:blip r:embed="rId25"/>
          <a:stretch>
            <a:fillRect/>
          </a:stretch>
        </p:blipFill>
        <p:spPr>
          <a:xfrm>
            <a:off x="4994944" y="3183381"/>
            <a:ext cx="375451" cy="369159"/>
          </a:xfrm>
          <a:prstGeom prst="rect">
            <a:avLst/>
          </a:prstGeom>
        </p:spPr>
      </p:pic>
      <p:pic>
        <p:nvPicPr>
          <p:cNvPr id="34" name="Picture 33">
            <a:hlinkClick r:id="rId26"/>
          </p:cNvPr>
          <p:cNvPicPr>
            <a:picLocks noChangeAspect="1"/>
          </p:cNvPicPr>
          <p:nvPr/>
        </p:nvPicPr>
        <p:blipFill>
          <a:blip r:embed="rId27"/>
          <a:stretch>
            <a:fillRect/>
          </a:stretch>
        </p:blipFill>
        <p:spPr>
          <a:xfrm>
            <a:off x="10192334" y="2228597"/>
            <a:ext cx="604577" cy="604577"/>
          </a:xfrm>
          <a:prstGeom prst="rect">
            <a:avLst/>
          </a:prstGeom>
        </p:spPr>
      </p:pic>
      <p:pic>
        <p:nvPicPr>
          <p:cNvPr id="35" name="Picture 34"/>
          <p:cNvPicPr>
            <a:picLocks noChangeAspect="1"/>
          </p:cNvPicPr>
          <p:nvPr/>
        </p:nvPicPr>
        <p:blipFill>
          <a:blip r:embed="rId28"/>
          <a:stretch>
            <a:fillRect/>
          </a:stretch>
        </p:blipFill>
        <p:spPr>
          <a:xfrm>
            <a:off x="6327397" y="1654520"/>
            <a:ext cx="462994" cy="459136"/>
          </a:xfrm>
          <a:prstGeom prst="rect">
            <a:avLst/>
          </a:prstGeom>
        </p:spPr>
      </p:pic>
    </p:spTree>
    <p:extLst>
      <p:ext uri="{BB962C8B-B14F-4D97-AF65-F5344CB8AC3E}">
        <p14:creationId xmlns:p14="http://schemas.microsoft.com/office/powerpoint/2010/main" val="13140098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20835" y="2168697"/>
            <a:ext cx="8690775" cy="1323439"/>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000" dirty="0" err="1" smtClean="0"/>
              <a:t>Tellagami</a:t>
            </a:r>
            <a:r>
              <a:rPr lang="en-US" sz="2000" dirty="0" smtClean="0"/>
              <a:t> lets students create </a:t>
            </a:r>
            <a:r>
              <a:rPr lang="en-US" sz="2000" dirty="0"/>
              <a:t>and share </a:t>
            </a:r>
            <a:r>
              <a:rPr lang="en-US" sz="2000" dirty="0" smtClean="0"/>
              <a:t>quick </a:t>
            </a:r>
            <a:r>
              <a:rPr lang="en-US" sz="2000" dirty="0"/>
              <a:t>animated </a:t>
            </a:r>
            <a:r>
              <a:rPr lang="en-US" sz="2000" dirty="0" smtClean="0"/>
              <a:t>videos </a:t>
            </a:r>
            <a:r>
              <a:rPr lang="en-US" sz="2000" dirty="0"/>
              <a:t>called a </a:t>
            </a:r>
            <a:r>
              <a:rPr lang="en-US" sz="2000" dirty="0" err="1" smtClean="0"/>
              <a:t>Gamis</a:t>
            </a:r>
            <a:r>
              <a:rPr lang="en-US" sz="2000" dirty="0" smtClean="0"/>
              <a:t>. They can be up to 90 seconds long. Students customize a character and choose their background then record or type their message. Paid version can be saved to camera roll. </a:t>
            </a:r>
            <a:r>
              <a:rPr lang="en-US" dirty="0" smtClean="0"/>
              <a:t>($4.99)</a:t>
            </a:r>
            <a:endParaRPr lang="en-US" dirty="0"/>
          </a:p>
        </p:txBody>
      </p:sp>
      <p:sp>
        <p:nvSpPr>
          <p:cNvPr id="2" name="Title 1"/>
          <p:cNvSpPr>
            <a:spLocks noGrp="1"/>
          </p:cNvSpPr>
          <p:nvPr>
            <p:ph type="title"/>
          </p:nvPr>
        </p:nvSpPr>
        <p:spPr>
          <a:xfrm>
            <a:off x="0" y="638933"/>
            <a:ext cx="10571998" cy="970450"/>
          </a:xfrm>
        </p:spPr>
        <p:txBody>
          <a:bodyPr/>
          <a:lstStyle/>
          <a:p>
            <a:r>
              <a:rPr lang="en-US" sz="9600" dirty="0" smtClean="0"/>
              <a:t>Videos</a:t>
            </a:r>
            <a:endParaRPr lang="en-US" dirty="0"/>
          </a:p>
        </p:txBody>
      </p:sp>
      <p:pic>
        <p:nvPicPr>
          <p:cNvPr id="4" name="Picture 3"/>
          <p:cNvPicPr>
            <a:picLocks noChangeAspect="1"/>
          </p:cNvPicPr>
          <p:nvPr/>
        </p:nvPicPr>
        <p:blipFill>
          <a:blip r:embed="rId3"/>
          <a:stretch>
            <a:fillRect/>
          </a:stretch>
        </p:blipFill>
        <p:spPr>
          <a:xfrm>
            <a:off x="105116" y="2296181"/>
            <a:ext cx="1119623" cy="1108314"/>
          </a:xfrm>
          <a:prstGeom prst="rect">
            <a:avLst/>
          </a:prstGeom>
        </p:spPr>
      </p:pic>
      <p:pic>
        <p:nvPicPr>
          <p:cNvPr id="5" name="Picture 4"/>
          <p:cNvPicPr>
            <a:picLocks noChangeAspect="1"/>
          </p:cNvPicPr>
          <p:nvPr/>
        </p:nvPicPr>
        <p:blipFill>
          <a:blip r:embed="rId4"/>
          <a:stretch>
            <a:fillRect/>
          </a:stretch>
        </p:blipFill>
        <p:spPr>
          <a:xfrm>
            <a:off x="105116" y="5511802"/>
            <a:ext cx="1195145" cy="1149760"/>
          </a:xfrm>
          <a:prstGeom prst="rect">
            <a:avLst/>
          </a:prstGeom>
        </p:spPr>
      </p:pic>
      <p:pic>
        <p:nvPicPr>
          <p:cNvPr id="6" name="Picture 5"/>
          <p:cNvPicPr>
            <a:picLocks noChangeAspect="1"/>
          </p:cNvPicPr>
          <p:nvPr/>
        </p:nvPicPr>
        <p:blipFill>
          <a:blip r:embed="rId5"/>
          <a:stretch>
            <a:fillRect/>
          </a:stretch>
        </p:blipFill>
        <p:spPr>
          <a:xfrm>
            <a:off x="88953" y="3819312"/>
            <a:ext cx="1195145" cy="1182059"/>
          </a:xfrm>
          <a:prstGeom prst="rect">
            <a:avLst/>
          </a:prstGeom>
        </p:spPr>
      </p:pic>
      <p:pic>
        <p:nvPicPr>
          <p:cNvPr id="8" name="Picture 7">
            <a:hlinkClick r:id="rId6"/>
          </p:cNvPr>
          <p:cNvPicPr>
            <a:picLocks noChangeAspect="1"/>
          </p:cNvPicPr>
          <p:nvPr/>
        </p:nvPicPr>
        <p:blipFill>
          <a:blip r:embed="rId7"/>
          <a:stretch>
            <a:fillRect/>
          </a:stretch>
        </p:blipFill>
        <p:spPr>
          <a:xfrm>
            <a:off x="10307706" y="2167623"/>
            <a:ext cx="1736338" cy="1324514"/>
          </a:xfrm>
          <a:prstGeom prst="rect">
            <a:avLst/>
          </a:prstGeom>
        </p:spPr>
      </p:pic>
      <p:sp>
        <p:nvSpPr>
          <p:cNvPr id="9" name="TextBox 8"/>
          <p:cNvSpPr txBox="1"/>
          <p:nvPr/>
        </p:nvSpPr>
        <p:spPr>
          <a:xfrm>
            <a:off x="1418387" y="3638554"/>
            <a:ext cx="8690775" cy="1631216"/>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sz="2000" dirty="0" smtClean="0"/>
              <a:t>Puppet Pals 2 allows students to create animated cartoons. Children </a:t>
            </a:r>
            <a:r>
              <a:rPr lang="en-US" sz="2000" dirty="0"/>
              <a:t>unlock creativity with this easy to use (but hard to put down) interactive puppet show! Even young children can create high quality cartoons from their imaginations. </a:t>
            </a:r>
            <a:r>
              <a:rPr lang="en-US" sz="2000" dirty="0" smtClean="0"/>
              <a:t>Backgrounds and characters can be customized. </a:t>
            </a:r>
            <a:r>
              <a:rPr lang="en-US" sz="2000" dirty="0" smtClean="0"/>
              <a:t>($9.99)</a:t>
            </a:r>
            <a:endParaRPr lang="en-US" sz="2000" dirty="0"/>
          </a:p>
        </p:txBody>
      </p:sp>
      <p:pic>
        <p:nvPicPr>
          <p:cNvPr id="10" name="Picture 9">
            <a:hlinkClick r:id="rId8"/>
          </p:cNvPr>
          <p:cNvPicPr>
            <a:picLocks noChangeAspect="1"/>
          </p:cNvPicPr>
          <p:nvPr/>
        </p:nvPicPr>
        <p:blipFill rotWithShape="1">
          <a:blip r:embed="rId9"/>
          <a:srcRect r="21343"/>
          <a:stretch/>
        </p:blipFill>
        <p:spPr>
          <a:xfrm>
            <a:off x="10307706" y="3650313"/>
            <a:ext cx="1691629" cy="1632291"/>
          </a:xfrm>
          <a:prstGeom prst="rect">
            <a:avLst/>
          </a:prstGeom>
        </p:spPr>
      </p:pic>
      <p:pic>
        <p:nvPicPr>
          <p:cNvPr id="11" name="Picture 10">
            <a:hlinkClick r:id="rId10"/>
          </p:cNvPr>
          <p:cNvPicPr>
            <a:picLocks noChangeAspect="1"/>
          </p:cNvPicPr>
          <p:nvPr/>
        </p:nvPicPr>
        <p:blipFill rotWithShape="1">
          <a:blip r:embed="rId11"/>
          <a:srcRect l="9576"/>
          <a:stretch/>
        </p:blipFill>
        <p:spPr>
          <a:xfrm>
            <a:off x="10332628" y="5440780"/>
            <a:ext cx="1686493" cy="1298847"/>
          </a:xfrm>
          <a:prstGeom prst="rect">
            <a:avLst/>
          </a:prstGeom>
        </p:spPr>
      </p:pic>
      <p:sp>
        <p:nvSpPr>
          <p:cNvPr id="13" name="TextBox 12"/>
          <p:cNvSpPr txBox="1"/>
          <p:nvPr/>
        </p:nvSpPr>
        <p:spPr>
          <a:xfrm>
            <a:off x="1397020" y="5416188"/>
            <a:ext cx="8690775" cy="132343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000" dirty="0" smtClean="0">
                <a:solidFill>
                  <a:schemeClr val="tx1"/>
                </a:solidFill>
                <a:latin typeface="+mj-lt"/>
              </a:rPr>
              <a:t>With Sock Puppets, students create their own </a:t>
            </a:r>
            <a:r>
              <a:rPr lang="en-US" sz="2000" dirty="0">
                <a:solidFill>
                  <a:schemeClr val="tx1"/>
                </a:solidFill>
                <a:latin typeface="+mj-lt"/>
              </a:rPr>
              <a:t>lip-synched videos and share </a:t>
            </a:r>
            <a:r>
              <a:rPr lang="en-US" sz="2000" dirty="0" smtClean="0">
                <a:solidFill>
                  <a:schemeClr val="tx1"/>
                </a:solidFill>
                <a:latin typeface="+mj-lt"/>
              </a:rPr>
              <a:t>them via the camera roll (paid app). </a:t>
            </a:r>
            <a:r>
              <a:rPr lang="en-US" sz="2000" dirty="0">
                <a:solidFill>
                  <a:schemeClr val="tx1"/>
                </a:solidFill>
                <a:latin typeface="+mj-lt"/>
              </a:rPr>
              <a:t>Add Puppets, props, scenery, and backgrounds and start creating. Hit the record button and the puppets automatically lip-synch to your voice</a:t>
            </a:r>
            <a:r>
              <a:rPr lang="en-US" sz="2000" dirty="0" smtClean="0">
                <a:solidFill>
                  <a:schemeClr val="tx1"/>
                </a:solidFill>
                <a:latin typeface="+mj-lt"/>
              </a:rPr>
              <a:t>. ($3.99)</a:t>
            </a:r>
            <a:endParaRPr lang="en-US" sz="2000" dirty="0">
              <a:solidFill>
                <a:schemeClr val="tx1"/>
              </a:solidFill>
              <a:latin typeface="+mj-lt"/>
            </a:endParaRPr>
          </a:p>
        </p:txBody>
      </p:sp>
      <p:pic>
        <p:nvPicPr>
          <p:cNvPr id="14" name="Picture 13"/>
          <p:cNvPicPr>
            <a:picLocks noChangeAspect="1"/>
          </p:cNvPicPr>
          <p:nvPr/>
        </p:nvPicPr>
        <p:blipFill>
          <a:blip r:embed="rId12"/>
          <a:stretch>
            <a:fillRect/>
          </a:stretch>
        </p:blipFill>
        <p:spPr>
          <a:xfrm>
            <a:off x="4230395" y="365898"/>
            <a:ext cx="1137825" cy="11378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TextBox 14"/>
          <p:cNvSpPr txBox="1"/>
          <p:nvPr/>
        </p:nvSpPr>
        <p:spPr>
          <a:xfrm>
            <a:off x="5517664" y="153916"/>
            <a:ext cx="6605352" cy="1631216"/>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000" dirty="0" err="1" smtClean="0"/>
              <a:t>Animoto</a:t>
            </a:r>
            <a:r>
              <a:rPr lang="en-US" sz="2000" dirty="0" smtClean="0"/>
              <a:t> allows students to easily make videos with photos an video clips from the camera roll. Students will select a sleek video style, add a song, some pictures, and text, then they’re done!  Completed video can be shared via link and to camera roll. </a:t>
            </a:r>
            <a:r>
              <a:rPr lang="en-US" sz="1200" dirty="0" smtClean="0"/>
              <a:t>(Free)</a:t>
            </a:r>
            <a:endParaRPr lang="en-US" sz="2000" dirty="0"/>
          </a:p>
        </p:txBody>
      </p:sp>
    </p:spTree>
    <p:extLst>
      <p:ext uri="{BB962C8B-B14F-4D97-AF65-F5344CB8AC3E}">
        <p14:creationId xmlns:p14="http://schemas.microsoft.com/office/powerpoint/2010/main" val="6120270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7200" dirty="0" smtClean="0"/>
              <a:t>Bring it all together!</a:t>
            </a:r>
            <a:endParaRPr lang="en-US" sz="7200" dirty="0"/>
          </a:p>
        </p:txBody>
      </p:sp>
      <p:pic>
        <p:nvPicPr>
          <p:cNvPr id="11266" name="Picture 2" descr="https://encrypted-tbn1.gstatic.com/images?q=tbn:ANd9GcRqXPwZ6dUzPTx_s3_aGQMNntATJKLCe7w6lNT9ZDeQk52x7nV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2378" y="2191236"/>
            <a:ext cx="4193788" cy="41937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36105" y="2291596"/>
            <a:ext cx="4913906" cy="409342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2600" dirty="0" smtClean="0"/>
              <a:t>The iMovie app (free on most iPads-$4.99 if not) allows students to browse the </a:t>
            </a:r>
            <a:r>
              <a:rPr lang="en-US" sz="2600" dirty="0" smtClean="0"/>
              <a:t>camera roll and </a:t>
            </a:r>
            <a:r>
              <a:rPr lang="en-US" sz="2600" dirty="0" smtClean="0"/>
              <a:t>easily create impressive movies. Other products, images and video, can be imported </a:t>
            </a:r>
            <a:r>
              <a:rPr lang="en-US" sz="2600" dirty="0" smtClean="0"/>
              <a:t>and </a:t>
            </a:r>
            <a:r>
              <a:rPr lang="en-US" sz="2600" dirty="0" smtClean="0"/>
              <a:t>added to the video project. Videos can be exported and shared. </a:t>
            </a:r>
            <a:endParaRPr lang="en-US" sz="2600" dirty="0"/>
          </a:p>
        </p:txBody>
      </p:sp>
      <p:pic>
        <p:nvPicPr>
          <p:cNvPr id="6" name="Picture 5">
            <a:hlinkClick r:id="rId4"/>
          </p:cNvPr>
          <p:cNvPicPr>
            <a:picLocks noChangeAspect="1"/>
          </p:cNvPicPr>
          <p:nvPr/>
        </p:nvPicPr>
        <p:blipFill>
          <a:blip r:embed="rId5"/>
          <a:stretch>
            <a:fillRect/>
          </a:stretch>
        </p:blipFill>
        <p:spPr>
          <a:xfrm rot="21127809">
            <a:off x="8627705" y="3852310"/>
            <a:ext cx="815943" cy="72764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9007379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3506525" y="-87461"/>
            <a:ext cx="8685475" cy="1982875"/>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7034" y="450346"/>
            <a:ext cx="10571998" cy="970450"/>
          </a:xfrm>
        </p:spPr>
        <p:txBody>
          <a:bodyPr/>
          <a:lstStyle/>
          <a:p>
            <a:r>
              <a:rPr lang="en-US" sz="6600" dirty="0" smtClean="0"/>
              <a:t>Publish! </a:t>
            </a:r>
            <a:endParaRPr lang="en-US" sz="6600" dirty="0"/>
          </a:p>
        </p:txBody>
      </p:sp>
      <p:pic>
        <p:nvPicPr>
          <p:cNvPr id="4" name="Picture 3"/>
          <p:cNvPicPr>
            <a:picLocks noChangeAspect="1"/>
          </p:cNvPicPr>
          <p:nvPr/>
        </p:nvPicPr>
        <p:blipFill rotWithShape="1">
          <a:blip r:embed="rId3"/>
          <a:srcRect t="5928" r="4029"/>
          <a:stretch/>
        </p:blipFill>
        <p:spPr>
          <a:xfrm>
            <a:off x="523874" y="3158283"/>
            <a:ext cx="1117905" cy="1193780"/>
          </a:xfrm>
          <a:prstGeom prst="rect">
            <a:avLst/>
          </a:prstGeom>
        </p:spPr>
      </p:pic>
      <p:pic>
        <p:nvPicPr>
          <p:cNvPr id="5" name="Picture 4"/>
          <p:cNvPicPr>
            <a:picLocks noChangeAspect="1"/>
          </p:cNvPicPr>
          <p:nvPr/>
        </p:nvPicPr>
        <p:blipFill>
          <a:blip r:embed="rId4"/>
          <a:stretch>
            <a:fillRect/>
          </a:stretch>
        </p:blipFill>
        <p:spPr>
          <a:xfrm>
            <a:off x="523874" y="2037495"/>
            <a:ext cx="1141001" cy="1051259"/>
          </a:xfrm>
          <a:prstGeom prst="rect">
            <a:avLst/>
          </a:prstGeom>
        </p:spPr>
      </p:pic>
      <p:pic>
        <p:nvPicPr>
          <p:cNvPr id="6" name="Picture 2" descr="https://pbs.twimg.com/profile_images/514333155403104256/4uid2C5t.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357" y="4421592"/>
            <a:ext cx="1138769" cy="11387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6"/>
          <a:stretch>
            <a:fillRect/>
          </a:stretch>
        </p:blipFill>
        <p:spPr>
          <a:xfrm>
            <a:off x="6182653" y="5326258"/>
            <a:ext cx="1190625" cy="1114425"/>
          </a:xfrm>
          <a:prstGeom prst="rect">
            <a:avLst/>
          </a:prstGeom>
        </p:spPr>
      </p:pic>
      <p:pic>
        <p:nvPicPr>
          <p:cNvPr id="8" name="Picture 7"/>
          <p:cNvPicPr>
            <a:picLocks noChangeAspect="1"/>
          </p:cNvPicPr>
          <p:nvPr/>
        </p:nvPicPr>
        <p:blipFill>
          <a:blip r:embed="rId7"/>
          <a:stretch>
            <a:fillRect/>
          </a:stretch>
        </p:blipFill>
        <p:spPr>
          <a:xfrm>
            <a:off x="6208144" y="3823154"/>
            <a:ext cx="1165134" cy="1109409"/>
          </a:xfrm>
          <a:prstGeom prst="rect">
            <a:avLst/>
          </a:prstGeom>
        </p:spPr>
      </p:pic>
      <p:pic>
        <p:nvPicPr>
          <p:cNvPr id="10" name="Picture 9"/>
          <p:cNvPicPr>
            <a:picLocks noChangeAspect="1"/>
          </p:cNvPicPr>
          <p:nvPr/>
        </p:nvPicPr>
        <p:blipFill>
          <a:blip r:embed="rId8"/>
          <a:stretch>
            <a:fillRect/>
          </a:stretch>
        </p:blipFill>
        <p:spPr>
          <a:xfrm>
            <a:off x="6169117" y="2077608"/>
            <a:ext cx="1204161" cy="1204161"/>
          </a:xfrm>
          <a:prstGeom prst="rect">
            <a:avLst/>
          </a:prstGeom>
        </p:spPr>
      </p:pic>
      <p:pic>
        <p:nvPicPr>
          <p:cNvPr id="11" name="Picture 10"/>
          <p:cNvPicPr>
            <a:picLocks noChangeAspect="1"/>
          </p:cNvPicPr>
          <p:nvPr/>
        </p:nvPicPr>
        <p:blipFill>
          <a:blip r:embed="rId9"/>
          <a:stretch>
            <a:fillRect/>
          </a:stretch>
        </p:blipFill>
        <p:spPr>
          <a:xfrm>
            <a:off x="523874" y="5684901"/>
            <a:ext cx="1119021" cy="1078538"/>
          </a:xfrm>
          <a:prstGeom prst="rect">
            <a:avLst/>
          </a:prstGeom>
        </p:spPr>
      </p:pic>
      <p:sp>
        <p:nvSpPr>
          <p:cNvPr id="12" name="TextBox 11"/>
          <p:cNvSpPr txBox="1"/>
          <p:nvPr/>
        </p:nvSpPr>
        <p:spPr>
          <a:xfrm>
            <a:off x="1781092" y="2101459"/>
            <a:ext cx="3959750"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Dropbox allows you to get products off of and on to the iPad. Easy to upload and share. </a:t>
            </a:r>
            <a:endParaRPr lang="en-US" dirty="0"/>
          </a:p>
        </p:txBody>
      </p:sp>
      <p:sp>
        <p:nvSpPr>
          <p:cNvPr id="13" name="TextBox 12"/>
          <p:cNvSpPr txBox="1"/>
          <p:nvPr/>
        </p:nvSpPr>
        <p:spPr>
          <a:xfrm>
            <a:off x="1781092" y="3246945"/>
            <a:ext cx="3959750" cy="92333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smtClean="0"/>
              <a:t>Google Drive allows you to get products off the iPad. Easy to upload and share. </a:t>
            </a:r>
            <a:endParaRPr lang="en-US" dirty="0"/>
          </a:p>
        </p:txBody>
      </p:sp>
      <p:sp>
        <p:nvSpPr>
          <p:cNvPr id="14" name="TextBox 13"/>
          <p:cNvSpPr txBox="1"/>
          <p:nvPr/>
        </p:nvSpPr>
        <p:spPr>
          <a:xfrm>
            <a:off x="1781092" y="4392431"/>
            <a:ext cx="395975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err="1" smtClean="0"/>
              <a:t>AudioBoom</a:t>
            </a:r>
            <a:r>
              <a:rPr lang="en-US" dirty="0" smtClean="0"/>
              <a:t> allows students to record up to 10 minutes of audio. Link is </a:t>
            </a:r>
            <a:r>
              <a:rPr lang="en-US" dirty="0" smtClean="0"/>
              <a:t>created</a:t>
            </a:r>
            <a:r>
              <a:rPr lang="en-US" dirty="0" smtClean="0"/>
              <a:t>. QR code can easily be generated. </a:t>
            </a:r>
            <a:endParaRPr lang="en-US" dirty="0"/>
          </a:p>
        </p:txBody>
      </p:sp>
      <p:sp>
        <p:nvSpPr>
          <p:cNvPr id="16" name="TextBox 15"/>
          <p:cNvSpPr txBox="1"/>
          <p:nvPr/>
        </p:nvSpPr>
        <p:spPr>
          <a:xfrm>
            <a:off x="1781092" y="5883471"/>
            <a:ext cx="395975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err="1" smtClean="0"/>
              <a:t>AirDrop</a:t>
            </a:r>
            <a:r>
              <a:rPr lang="en-US" dirty="0" smtClean="0"/>
              <a:t> allows iPad users to easily share files between two iPads. </a:t>
            </a:r>
            <a:endParaRPr lang="en-US" dirty="0"/>
          </a:p>
        </p:txBody>
      </p:sp>
      <p:sp>
        <p:nvSpPr>
          <p:cNvPr id="17" name="TextBox 16"/>
          <p:cNvSpPr txBox="1"/>
          <p:nvPr/>
        </p:nvSpPr>
        <p:spPr>
          <a:xfrm>
            <a:off x="7513982" y="1990826"/>
            <a:ext cx="4621034"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err="1" smtClean="0"/>
              <a:t>ThinkLink</a:t>
            </a:r>
            <a:r>
              <a:rPr lang="en-US" dirty="0" smtClean="0"/>
              <a:t> can make </a:t>
            </a:r>
            <a:r>
              <a:rPr lang="en-US" dirty="0" smtClean="0"/>
              <a:t>student images </a:t>
            </a:r>
            <a:r>
              <a:rPr lang="en-US" dirty="0"/>
              <a:t>come </a:t>
            </a:r>
            <a:r>
              <a:rPr lang="en-US" dirty="0" smtClean="0"/>
              <a:t>alive! You can add private </a:t>
            </a:r>
            <a:r>
              <a:rPr lang="en-US" dirty="0"/>
              <a:t>video, notes, or even music from YouTube. </a:t>
            </a:r>
            <a:r>
              <a:rPr lang="en-US" dirty="0" smtClean="0"/>
              <a:t>Use </a:t>
            </a:r>
            <a:r>
              <a:rPr lang="en-US" dirty="0" err="1"/>
              <a:t>ThingLink</a:t>
            </a:r>
            <a:r>
              <a:rPr lang="en-US" dirty="0"/>
              <a:t> to instantly add video and text to images.</a:t>
            </a:r>
          </a:p>
        </p:txBody>
      </p:sp>
      <p:sp>
        <p:nvSpPr>
          <p:cNvPr id="19" name="TextBox 18"/>
          <p:cNvSpPr txBox="1"/>
          <p:nvPr/>
        </p:nvSpPr>
        <p:spPr>
          <a:xfrm>
            <a:off x="7513982" y="3759620"/>
            <a:ext cx="4621034"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Students can use Prezi to publish their work. Videos from YouTube and images from the camera roll can be added to presentations. </a:t>
            </a:r>
            <a:r>
              <a:rPr lang="en-US" dirty="0"/>
              <a:t> </a:t>
            </a:r>
            <a:endParaRPr lang="en-US" dirty="0">
              <a:solidFill>
                <a:schemeClr val="tx1">
                  <a:lumMod val="50000"/>
                </a:schemeClr>
              </a:solidFill>
              <a:latin typeface="Lucida Grande"/>
            </a:endParaRPr>
          </a:p>
        </p:txBody>
      </p:sp>
      <p:sp>
        <p:nvSpPr>
          <p:cNvPr id="20" name="TextBox 19"/>
          <p:cNvSpPr txBox="1"/>
          <p:nvPr/>
        </p:nvSpPr>
        <p:spPr>
          <a:xfrm>
            <a:off x="7513982" y="5321861"/>
            <a:ext cx="4621034"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Weebly website generator can be used by students to keep a portfolio of their work. Students can add text, images, and video to their websites. </a:t>
            </a:r>
            <a:endParaRPr lang="en-US" dirty="0">
              <a:solidFill>
                <a:schemeClr val="tx1">
                  <a:lumMod val="50000"/>
                </a:schemeClr>
              </a:solidFill>
              <a:latin typeface="Lucida Grande"/>
            </a:endParaRPr>
          </a:p>
        </p:txBody>
      </p:sp>
      <p:sp>
        <p:nvSpPr>
          <p:cNvPr id="21" name="TextBox 20"/>
          <p:cNvSpPr txBox="1"/>
          <p:nvPr/>
        </p:nvSpPr>
        <p:spPr>
          <a:xfrm>
            <a:off x="3966083" y="273692"/>
            <a:ext cx="6702949" cy="1323439"/>
          </a:xfrm>
          <a:prstGeom prst="rect">
            <a:avLst/>
          </a:prstGeom>
          <a:noFill/>
        </p:spPr>
        <p:txBody>
          <a:bodyPr wrap="square" rtlCol="0">
            <a:spAutoFit/>
          </a:bodyPr>
          <a:lstStyle/>
          <a:p>
            <a:r>
              <a:rPr lang="en-US" sz="4000" dirty="0" smtClean="0"/>
              <a:t>Don’t keep all of their hard work on the iPad!</a:t>
            </a:r>
            <a:endParaRPr lang="en-US" sz="4000" dirty="0"/>
          </a:p>
        </p:txBody>
      </p:sp>
    </p:spTree>
    <p:extLst>
      <p:ext uri="{BB962C8B-B14F-4D97-AF65-F5344CB8AC3E}">
        <p14:creationId xmlns:p14="http://schemas.microsoft.com/office/powerpoint/2010/main" val="17510175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dirty="0" smtClean="0"/>
              <a:t>Other apps to consider:</a:t>
            </a:r>
            <a:endParaRPr lang="en-US" sz="6000" dirty="0"/>
          </a:p>
        </p:txBody>
      </p:sp>
      <p:pic>
        <p:nvPicPr>
          <p:cNvPr id="4" name="Picture 3">
            <a:hlinkClick r:id="rId3"/>
          </p:cNvPr>
          <p:cNvPicPr>
            <a:picLocks noChangeAspect="1"/>
          </p:cNvPicPr>
          <p:nvPr/>
        </p:nvPicPr>
        <p:blipFill>
          <a:blip r:embed="rId4"/>
          <a:stretch>
            <a:fillRect/>
          </a:stretch>
        </p:blipFill>
        <p:spPr>
          <a:xfrm>
            <a:off x="277262" y="2286987"/>
            <a:ext cx="2032114" cy="2032114"/>
          </a:xfrm>
          <a:prstGeom prst="rect">
            <a:avLst/>
          </a:prstGeom>
        </p:spPr>
      </p:pic>
      <p:sp>
        <p:nvSpPr>
          <p:cNvPr id="5" name="TextBox 4"/>
          <p:cNvSpPr txBox="1"/>
          <p:nvPr/>
        </p:nvSpPr>
        <p:spPr>
          <a:xfrm>
            <a:off x="2663688" y="2380109"/>
            <a:ext cx="9040632" cy="1631216"/>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000" dirty="0"/>
              <a:t>Green Screen by Do </a:t>
            </a:r>
            <a:r>
              <a:rPr lang="en-US" sz="2000" dirty="0" smtClean="0"/>
              <a:t>Ink </a:t>
            </a:r>
            <a:r>
              <a:rPr lang="en-US" sz="2000" dirty="0" smtClean="0"/>
              <a:t>makes it </a:t>
            </a:r>
            <a:r>
              <a:rPr lang="en-US" sz="2000" dirty="0"/>
              <a:t>easy to create incredible green screen videos and images right on </a:t>
            </a:r>
            <a:r>
              <a:rPr lang="en-US" sz="2000" dirty="0" smtClean="0"/>
              <a:t>the iPad</a:t>
            </a:r>
            <a:r>
              <a:rPr lang="en-US" sz="2000" dirty="0"/>
              <a:t>. </a:t>
            </a:r>
            <a:r>
              <a:rPr lang="en-US" sz="2000" dirty="0" smtClean="0"/>
              <a:t>This </a:t>
            </a:r>
            <a:r>
              <a:rPr lang="en-US" sz="2000" dirty="0"/>
              <a:t>app emphasizes ease-of-use and simplicity while still enabling </a:t>
            </a:r>
            <a:r>
              <a:rPr lang="en-US" sz="2000" dirty="0" smtClean="0"/>
              <a:t>fantastic </a:t>
            </a:r>
            <a:r>
              <a:rPr lang="en-US" sz="2000" dirty="0"/>
              <a:t>results. With Green Screen by Do Ink, </a:t>
            </a:r>
            <a:r>
              <a:rPr lang="en-US" sz="2000" dirty="0" smtClean="0"/>
              <a:t>students </a:t>
            </a:r>
            <a:r>
              <a:rPr lang="en-US" sz="2000" dirty="0" smtClean="0"/>
              <a:t>can </a:t>
            </a:r>
            <a:r>
              <a:rPr lang="en-US" sz="2000" dirty="0"/>
              <a:t>tell a story, explain an idea, and express </a:t>
            </a:r>
            <a:r>
              <a:rPr lang="en-US" sz="2000" dirty="0" smtClean="0"/>
              <a:t>themselves in </a:t>
            </a:r>
            <a:r>
              <a:rPr lang="en-US" sz="2000" dirty="0"/>
              <a:t>truly creative and unique ways. </a:t>
            </a:r>
            <a:r>
              <a:rPr lang="en-US" sz="2000" dirty="0" smtClean="0"/>
              <a:t>($2.99)</a:t>
            </a:r>
            <a:endParaRPr lang="en-US" sz="2000" dirty="0" smtClean="0"/>
          </a:p>
        </p:txBody>
      </p:sp>
      <p:sp>
        <p:nvSpPr>
          <p:cNvPr id="7" name="TextBox 6"/>
          <p:cNvSpPr txBox="1"/>
          <p:nvPr/>
        </p:nvSpPr>
        <p:spPr>
          <a:xfrm>
            <a:off x="2663688" y="4679360"/>
            <a:ext cx="9040632" cy="1631216"/>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2000" dirty="0" err="1"/>
              <a:t>Aurasma</a:t>
            </a:r>
            <a:r>
              <a:rPr lang="en-US" sz="2000" dirty="0"/>
              <a:t> is </a:t>
            </a:r>
            <a:r>
              <a:rPr lang="en-US" sz="2000" dirty="0" smtClean="0"/>
              <a:t>an augmented </a:t>
            </a:r>
            <a:r>
              <a:rPr lang="en-US" sz="2000" dirty="0"/>
              <a:t>reality app </a:t>
            </a:r>
            <a:r>
              <a:rPr lang="en-US" sz="2000" dirty="0" smtClean="0"/>
              <a:t>that brings tagged </a:t>
            </a:r>
            <a:r>
              <a:rPr lang="en-US" sz="2000" dirty="0"/>
              <a:t>images, objects and even physical locations to life with interactive digital content, such as video, animations, and 3D. </a:t>
            </a:r>
            <a:r>
              <a:rPr lang="en-US" sz="2000" dirty="0" smtClean="0"/>
              <a:t>Students can build </a:t>
            </a:r>
            <a:r>
              <a:rPr lang="en-US" sz="2000" dirty="0"/>
              <a:t>Auras using </a:t>
            </a:r>
            <a:r>
              <a:rPr lang="en-US" sz="2000" dirty="0" smtClean="0"/>
              <a:t>their own </a:t>
            </a:r>
            <a:r>
              <a:rPr lang="en-US" sz="2000" dirty="0"/>
              <a:t>photos and videos, or alternatively, select from thousands of digital animations available on the platform. </a:t>
            </a:r>
            <a:r>
              <a:rPr lang="en-US" sz="2000" dirty="0" smtClean="0"/>
              <a:t>(Free)</a:t>
            </a:r>
            <a:endParaRPr lang="en-US" sz="2000" dirty="0" smtClean="0"/>
          </a:p>
        </p:txBody>
      </p:sp>
      <p:pic>
        <p:nvPicPr>
          <p:cNvPr id="8" name="Picture 7"/>
          <p:cNvPicPr>
            <a:picLocks noChangeAspect="1"/>
          </p:cNvPicPr>
          <p:nvPr/>
        </p:nvPicPr>
        <p:blipFill>
          <a:blip r:embed="rId5"/>
          <a:stretch>
            <a:fillRect/>
          </a:stretch>
        </p:blipFill>
        <p:spPr>
          <a:xfrm>
            <a:off x="250756" y="4508182"/>
            <a:ext cx="2058619" cy="2041464"/>
          </a:xfrm>
          <a:prstGeom prst="rect">
            <a:avLst/>
          </a:prstGeom>
        </p:spPr>
      </p:pic>
    </p:spTree>
    <p:extLst>
      <p:ext uri="{BB962C8B-B14F-4D97-AF65-F5344CB8AC3E}">
        <p14:creationId xmlns:p14="http://schemas.microsoft.com/office/powerpoint/2010/main" val="35737277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smtClean="0"/>
              <a:t>Start Slow</a:t>
            </a:r>
            <a:endParaRPr lang="en-US" sz="6600" dirty="0"/>
          </a:p>
        </p:txBody>
      </p:sp>
      <p:sp>
        <p:nvSpPr>
          <p:cNvPr id="3" name="Content Placeholder 2"/>
          <p:cNvSpPr>
            <a:spLocks noGrp="1"/>
          </p:cNvSpPr>
          <p:nvPr>
            <p:ph idx="1"/>
          </p:nvPr>
        </p:nvSpPr>
        <p:spPr>
          <a:xfrm>
            <a:off x="810000" y="2238190"/>
            <a:ext cx="10554574" cy="3636511"/>
          </a:xfrm>
        </p:spPr>
        <p:txBody>
          <a:bodyPr>
            <a:normAutofit/>
          </a:bodyPr>
          <a:lstStyle/>
          <a:p>
            <a:pPr marL="0" indent="0">
              <a:buNone/>
            </a:pPr>
            <a:r>
              <a:rPr lang="en-US" sz="3200" dirty="0" smtClean="0"/>
              <a:t>You don’t want to introduce all apps to students at one time! Try to scaffold them, using different apps for different projects throughout the year. As you complete more and more projects, give students choice as to which apps they can use. </a:t>
            </a:r>
            <a:endParaRPr lang="en-US" sz="3200" dirty="0"/>
          </a:p>
        </p:txBody>
      </p:sp>
      <p:pic>
        <p:nvPicPr>
          <p:cNvPr id="4"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312082" y="149308"/>
            <a:ext cx="2503556" cy="1737762"/>
          </a:xfrm>
          <a:prstGeom prst="rect">
            <a:avLst/>
          </a:prstGeom>
        </p:spPr>
      </p:pic>
    </p:spTree>
    <p:extLst>
      <p:ext uri="{BB962C8B-B14F-4D97-AF65-F5344CB8AC3E}">
        <p14:creationId xmlns:p14="http://schemas.microsoft.com/office/powerpoint/2010/main" val="39630123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692" y="240454"/>
            <a:ext cx="10571998" cy="970450"/>
          </a:xfrm>
        </p:spPr>
        <p:txBody>
          <a:bodyPr/>
          <a:lstStyle/>
          <a:p>
            <a:r>
              <a:rPr lang="en-US" sz="4400" dirty="0" smtClean="0"/>
              <a:t>How might you use this in your area?</a:t>
            </a:r>
            <a:endParaRPr lang="en-US" sz="4400" dirty="0"/>
          </a:p>
        </p:txBody>
      </p:sp>
      <p:sp>
        <p:nvSpPr>
          <p:cNvPr id="3" name="Content Placeholder 2"/>
          <p:cNvSpPr>
            <a:spLocks noGrp="1"/>
          </p:cNvSpPr>
          <p:nvPr>
            <p:ph idx="1"/>
          </p:nvPr>
        </p:nvSpPr>
        <p:spPr>
          <a:xfrm>
            <a:off x="866692" y="2222287"/>
            <a:ext cx="10506594" cy="4544273"/>
          </a:xfrm>
        </p:spPr>
        <p:txBody>
          <a:bodyPr>
            <a:normAutofit fontScale="92500" lnSpcReduction="10000"/>
          </a:bodyPr>
          <a:lstStyle/>
          <a:p>
            <a:pPr marL="0" indent="0">
              <a:buNone/>
            </a:pPr>
            <a:r>
              <a:rPr lang="en-US" sz="2100" dirty="0" smtClean="0"/>
              <a:t>Media – Researching video</a:t>
            </a:r>
          </a:p>
          <a:p>
            <a:pPr marL="0" indent="0">
              <a:buNone/>
            </a:pPr>
            <a:r>
              <a:rPr lang="en-US" sz="2100" dirty="0" smtClean="0"/>
              <a:t>ROTC – Recruitment video</a:t>
            </a:r>
          </a:p>
          <a:p>
            <a:pPr marL="0" indent="0">
              <a:buNone/>
            </a:pPr>
            <a:r>
              <a:rPr lang="en-US" sz="2100" dirty="0" smtClean="0"/>
              <a:t>Music - Garage Band to make music – use as background music to video</a:t>
            </a:r>
          </a:p>
          <a:p>
            <a:pPr marL="0" indent="0">
              <a:buNone/>
            </a:pPr>
            <a:r>
              <a:rPr lang="en-US" sz="2100" dirty="0" smtClean="0"/>
              <a:t>Art – </a:t>
            </a:r>
            <a:r>
              <a:rPr lang="en-US" sz="2100" dirty="0"/>
              <a:t>d</a:t>
            </a:r>
            <a:r>
              <a:rPr lang="en-US" sz="2100" dirty="0" smtClean="0"/>
              <a:t>igital book with art work</a:t>
            </a:r>
          </a:p>
          <a:p>
            <a:pPr marL="0" indent="0">
              <a:buNone/>
            </a:pPr>
            <a:r>
              <a:rPr lang="en-US" sz="2100" dirty="0" smtClean="0"/>
              <a:t>Business/Keyboarding – Web tutorial on how to use a program like Microsoft Word</a:t>
            </a:r>
          </a:p>
          <a:p>
            <a:pPr marL="0" indent="0">
              <a:buNone/>
            </a:pPr>
            <a:r>
              <a:rPr lang="en-US" sz="2100" dirty="0" smtClean="0"/>
              <a:t>Reading Coaches – Retell story from different perspective/book reviews</a:t>
            </a:r>
          </a:p>
          <a:p>
            <a:pPr marL="0" indent="0">
              <a:buNone/>
            </a:pPr>
            <a:r>
              <a:rPr lang="en-US" sz="2100" dirty="0" smtClean="0"/>
              <a:t>PE – PSA about eating healthy/exercise</a:t>
            </a:r>
          </a:p>
          <a:p>
            <a:pPr marL="0" indent="0">
              <a:buNone/>
            </a:pPr>
            <a:r>
              <a:rPr lang="en-US" sz="2100" dirty="0" smtClean="0"/>
              <a:t>Guidance – PSA on bullying/being a good person</a:t>
            </a:r>
          </a:p>
          <a:p>
            <a:pPr marL="0" indent="0">
              <a:buNone/>
            </a:pPr>
            <a:r>
              <a:rPr lang="en-US" sz="2100" dirty="0" smtClean="0"/>
              <a:t>Agriculture – </a:t>
            </a:r>
          </a:p>
          <a:p>
            <a:pPr marL="0" indent="0">
              <a:buNone/>
            </a:pPr>
            <a:r>
              <a:rPr lang="en-US" sz="2100" dirty="0" smtClean="0"/>
              <a:t>Home Arts – </a:t>
            </a:r>
          </a:p>
          <a:p>
            <a:pPr marL="0" indent="0">
              <a:buNone/>
            </a:pPr>
            <a:r>
              <a:rPr lang="en-US" sz="2100" dirty="0" smtClean="0"/>
              <a:t>Foreign Language – digital story telling in another language</a:t>
            </a:r>
          </a:p>
          <a:p>
            <a:pPr marL="0" indent="0">
              <a:buNone/>
            </a:pPr>
            <a:endParaRPr lang="en-US" dirty="0"/>
          </a:p>
        </p:txBody>
      </p:sp>
    </p:spTree>
    <p:extLst>
      <p:ext uri="{BB962C8B-B14F-4D97-AF65-F5344CB8AC3E}">
        <p14:creationId xmlns:p14="http://schemas.microsoft.com/office/powerpoint/2010/main" val="31441734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 Comments?</a:t>
            </a:r>
            <a:endParaRPr lang="en-US" dirty="0"/>
          </a:p>
        </p:txBody>
      </p:sp>
      <p:sp>
        <p:nvSpPr>
          <p:cNvPr id="3" name="Content Placeholder 2"/>
          <p:cNvSpPr>
            <a:spLocks noGrp="1"/>
          </p:cNvSpPr>
          <p:nvPr>
            <p:ph idx="1"/>
          </p:nvPr>
        </p:nvSpPr>
        <p:spPr>
          <a:xfrm>
            <a:off x="2353313" y="3788694"/>
            <a:ext cx="7776648" cy="3636511"/>
          </a:xfrm>
        </p:spPr>
        <p:txBody>
          <a:bodyPr>
            <a:normAutofit/>
          </a:bodyPr>
          <a:lstStyle/>
          <a:p>
            <a:pPr marL="0" indent="0" algn="ctr">
              <a:buNone/>
            </a:pPr>
            <a:r>
              <a:rPr lang="en-US" sz="3600" dirty="0" smtClean="0"/>
              <a:t>Are you familiar with any apps not listed that would work for an   “app smash” project? </a:t>
            </a:r>
            <a:endParaRPr lang="en-US" sz="3600" dirty="0"/>
          </a:p>
        </p:txBody>
      </p:sp>
      <p:pic>
        <p:nvPicPr>
          <p:cNvPr id="4"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29672" y="2129656"/>
            <a:ext cx="2409383" cy="2409383"/>
          </a:xfrm>
          <a:prstGeom prst="rect">
            <a:avLst/>
          </a:prstGeom>
        </p:spPr>
      </p:pic>
    </p:spTree>
    <p:extLst>
      <p:ext uri="{BB962C8B-B14F-4D97-AF65-F5344CB8AC3E}">
        <p14:creationId xmlns:p14="http://schemas.microsoft.com/office/powerpoint/2010/main" val="32528224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4" name="Content Placeholder 2"/>
          <p:cNvSpPr>
            <a:spLocks noGrp="1"/>
          </p:cNvSpPr>
          <p:nvPr>
            <p:ph idx="1"/>
          </p:nvPr>
        </p:nvSpPr>
        <p:spPr>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en-US" u="sng" dirty="0" smtClean="0">
                <a:solidFill>
                  <a:schemeClr val="tx1">
                    <a:lumMod val="65000"/>
                  </a:schemeClr>
                </a:solidFill>
                <a:hlinkClick r:id="rId3"/>
              </a:rPr>
              <a:t>www.edudemic.com/app-smashing-digital-storytelling-ipad</a:t>
            </a:r>
            <a:r>
              <a:rPr lang="en-US" u="sng" dirty="0" smtClean="0">
                <a:solidFill>
                  <a:schemeClr val="tx1">
                    <a:lumMod val="65000"/>
                  </a:schemeClr>
                </a:solidFill>
                <a:hlinkClick r:id="rId3"/>
              </a:rPr>
              <a:t>/</a:t>
            </a:r>
            <a:endParaRPr lang="en-US" u="sng" dirty="0" smtClean="0">
              <a:solidFill>
                <a:schemeClr val="tx1">
                  <a:lumMod val="65000"/>
                </a:schemeClr>
              </a:solidFill>
            </a:endParaRPr>
          </a:p>
          <a:p>
            <a:r>
              <a:rPr lang="en-US" u="sng" dirty="0" smtClean="0">
                <a:solidFill>
                  <a:schemeClr val="tx1">
                    <a:lumMod val="65000"/>
                  </a:schemeClr>
                </a:solidFill>
              </a:rPr>
              <a:t>edtechteacher.org/app-smashing-from-</a:t>
            </a:r>
            <a:r>
              <a:rPr lang="en-US" u="sng" dirty="0" err="1" smtClean="0">
                <a:solidFill>
                  <a:schemeClr val="tx1">
                    <a:lumMod val="65000"/>
                  </a:schemeClr>
                </a:solidFill>
              </a:rPr>
              <a:t>greg</a:t>
            </a:r>
            <a:r>
              <a:rPr lang="en-US" u="sng" dirty="0">
                <a:solidFill>
                  <a:schemeClr val="tx1">
                    <a:lumMod val="65000"/>
                  </a:schemeClr>
                </a:solidFill>
              </a:rPr>
              <a:t>/</a:t>
            </a:r>
            <a:endParaRPr lang="en-US" u="sng" dirty="0" smtClean="0">
              <a:solidFill>
                <a:schemeClr val="tx1">
                  <a:lumMod val="65000"/>
                </a:schemeClr>
              </a:solidFill>
            </a:endParaRPr>
          </a:p>
          <a:p>
            <a:r>
              <a:rPr lang="en-US" u="sng" dirty="0" smtClean="0">
                <a:solidFill>
                  <a:schemeClr val="tx1">
                    <a:lumMod val="65000"/>
                  </a:schemeClr>
                </a:solidFill>
              </a:rPr>
              <a:t>edtechteacher.org/unleashing-creativity-greg-kulowiec-app-smashing-from-beth-Holland</a:t>
            </a:r>
            <a:endParaRPr lang="en-US" u="sng" dirty="0" smtClean="0">
              <a:solidFill>
                <a:schemeClr val="tx1">
                  <a:lumMod val="65000"/>
                </a:schemeClr>
              </a:solidFill>
            </a:endParaRPr>
          </a:p>
          <a:p>
            <a:r>
              <a:rPr lang="en-US" u="sng" dirty="0" smtClean="0">
                <a:solidFill>
                  <a:schemeClr val="tx1">
                    <a:lumMod val="65000"/>
                  </a:schemeClr>
                </a:solidFill>
                <a:hlinkClick r:id="rId4"/>
              </a:rPr>
              <a:t>ipad4schools.org/2014/04/19/why-app-smash/</a:t>
            </a:r>
            <a:endParaRPr lang="en-US" u="sng" dirty="0" smtClean="0">
              <a:solidFill>
                <a:schemeClr val="tx1">
                  <a:lumMod val="65000"/>
                </a:schemeClr>
              </a:solidFill>
            </a:endParaRPr>
          </a:p>
          <a:p>
            <a:r>
              <a:rPr lang="en-US" u="sng" dirty="0" smtClean="0">
                <a:solidFill>
                  <a:schemeClr val="tx1">
                    <a:lumMod val="65000"/>
                  </a:schemeClr>
                </a:solidFill>
                <a:hlinkClick r:id="rId5"/>
              </a:rPr>
              <a:t>www.itunes.apple.com/</a:t>
            </a:r>
            <a:r>
              <a:rPr lang="en-US" u="sng" dirty="0" smtClean="0">
                <a:solidFill>
                  <a:schemeClr val="tx1">
                    <a:lumMod val="65000"/>
                  </a:schemeClr>
                </a:solidFill>
              </a:rPr>
              <a:t> </a:t>
            </a:r>
            <a:endParaRPr lang="en-US" u="sng" dirty="0" smtClean="0">
              <a:solidFill>
                <a:schemeClr val="tx1">
                  <a:lumMod val="65000"/>
                </a:schemeClr>
              </a:solidFill>
            </a:endParaRPr>
          </a:p>
          <a:p>
            <a:r>
              <a:rPr lang="en-US" u="sng" dirty="0" smtClean="0">
                <a:solidFill>
                  <a:schemeClr val="tx1">
                    <a:lumMod val="65000"/>
                  </a:schemeClr>
                </a:solidFill>
                <a:hlinkClick r:id="rId6"/>
              </a:rPr>
              <a:t>kulowiectech.blogspot.com/2013/11/app-smashing-app-pack-x-thinglink.html</a:t>
            </a:r>
            <a:endParaRPr lang="en-US" u="sng" dirty="0" smtClean="0">
              <a:solidFill>
                <a:schemeClr val="tx1">
                  <a:lumMod val="65000"/>
                </a:schemeClr>
              </a:solidFill>
            </a:endParaRPr>
          </a:p>
          <a:p>
            <a:endParaRPr lang="en-US" u="sng" dirty="0">
              <a:solidFill>
                <a:schemeClr val="tx1">
                  <a:lumMod val="65000"/>
                </a:schemeClr>
              </a:solidFill>
            </a:endParaRPr>
          </a:p>
        </p:txBody>
      </p:sp>
    </p:spTree>
    <p:extLst>
      <p:ext uri="{BB962C8B-B14F-4D97-AF65-F5344CB8AC3E}">
        <p14:creationId xmlns:p14="http://schemas.microsoft.com/office/powerpoint/2010/main" val="33748990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471251"/>
            <a:ext cx="10571998" cy="970450"/>
          </a:xfrm>
        </p:spPr>
        <p:txBody>
          <a:bodyPr/>
          <a:lstStyle/>
          <a:p>
            <a:r>
              <a:rPr lang="en-US" sz="5400" dirty="0" smtClean="0"/>
              <a:t>App Smashing Defined:</a:t>
            </a:r>
            <a:endParaRPr lang="en-US" sz="5400" dirty="0"/>
          </a:p>
        </p:txBody>
      </p:sp>
      <p:sp>
        <p:nvSpPr>
          <p:cNvPr id="3" name="Content Placeholder 2"/>
          <p:cNvSpPr>
            <a:spLocks noGrp="1"/>
          </p:cNvSpPr>
          <p:nvPr>
            <p:ph idx="1"/>
          </p:nvPr>
        </p:nvSpPr>
        <p:spPr>
          <a:xfrm>
            <a:off x="810000" y="2358645"/>
            <a:ext cx="10554574" cy="3636511"/>
          </a:xfrm>
        </p:spPr>
        <p:txBody>
          <a:bodyPr>
            <a:noAutofit/>
          </a:bodyPr>
          <a:lstStyle/>
          <a:p>
            <a:pPr marL="0" indent="0">
              <a:buNone/>
            </a:pPr>
            <a:r>
              <a:rPr lang="en-US" sz="5400" dirty="0" smtClean="0"/>
              <a:t>The </a:t>
            </a:r>
            <a:r>
              <a:rPr lang="en-US" sz="5400" dirty="0"/>
              <a:t>process of using multiple apps in conjunction with one another to complete a final task or project.</a:t>
            </a:r>
          </a:p>
        </p:txBody>
      </p:sp>
      <p:sp>
        <p:nvSpPr>
          <p:cNvPr id="4" name="Rectangle 3"/>
          <p:cNvSpPr/>
          <p:nvPr/>
        </p:nvSpPr>
        <p:spPr>
          <a:xfrm>
            <a:off x="5878341" y="6276292"/>
            <a:ext cx="6050054" cy="369332"/>
          </a:xfrm>
          <a:prstGeom prst="rect">
            <a:avLst/>
          </a:prstGeom>
        </p:spPr>
        <p:txBody>
          <a:bodyPr wrap="none">
            <a:spAutoFit/>
          </a:bodyPr>
          <a:lstStyle/>
          <a:p>
            <a:r>
              <a:rPr lang="en-US" i="1" dirty="0"/>
              <a:t>http://edtechteacher.org/app-smashing-from-greg/</a:t>
            </a:r>
          </a:p>
        </p:txBody>
      </p:sp>
    </p:spTree>
    <p:extLst>
      <p:ext uri="{BB962C8B-B14F-4D97-AF65-F5344CB8AC3E}">
        <p14:creationId xmlns:p14="http://schemas.microsoft.com/office/powerpoint/2010/main" val="19046907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Why App Smash?</a:t>
            </a:r>
            <a:endParaRPr lang="en-US" sz="4800" dirty="0"/>
          </a:p>
        </p:txBody>
      </p:sp>
      <p:sp>
        <p:nvSpPr>
          <p:cNvPr id="3" name="Content Placeholder 2"/>
          <p:cNvSpPr>
            <a:spLocks noGrp="1"/>
          </p:cNvSpPr>
          <p:nvPr>
            <p:ph idx="1"/>
          </p:nvPr>
        </p:nvSpPr>
        <p:spPr>
          <a:xfrm>
            <a:off x="827424" y="2414164"/>
            <a:ext cx="10554574" cy="3636511"/>
          </a:xfrm>
        </p:spPr>
        <p:txBody>
          <a:bodyPr>
            <a:noAutofit/>
          </a:bodyPr>
          <a:lstStyle/>
          <a:p>
            <a:pPr fontAlgn="base"/>
            <a:r>
              <a:rPr lang="en-US" sz="2400" dirty="0"/>
              <a:t>It demands creative thinking</a:t>
            </a:r>
          </a:p>
          <a:p>
            <a:pPr fontAlgn="base"/>
            <a:r>
              <a:rPr lang="en-US" sz="2400" dirty="0"/>
              <a:t>It demands more from the technology (value for money)</a:t>
            </a:r>
          </a:p>
          <a:p>
            <a:pPr fontAlgn="base"/>
            <a:r>
              <a:rPr lang="en-US" sz="2400" dirty="0"/>
              <a:t>It turns the issue of not having a ‘wonder app’ into a positive</a:t>
            </a:r>
          </a:p>
          <a:p>
            <a:pPr fontAlgn="base"/>
            <a:r>
              <a:rPr lang="en-US" sz="2400" dirty="0"/>
              <a:t>It removes any restrictions to take a topic as far as it can be </a:t>
            </a:r>
            <a:r>
              <a:rPr lang="en-US" sz="2400" dirty="0" smtClean="0"/>
              <a:t>taken</a:t>
            </a:r>
            <a:endParaRPr lang="en-US" sz="2400" dirty="0"/>
          </a:p>
          <a:p>
            <a:pPr fontAlgn="base"/>
            <a:r>
              <a:rPr lang="en-US" sz="2400" dirty="0"/>
              <a:t>It often results in more engaging learning products</a:t>
            </a:r>
          </a:p>
          <a:p>
            <a:pPr fontAlgn="base"/>
            <a:r>
              <a:rPr lang="en-US" sz="2400" dirty="0"/>
              <a:t>It’s a fun challenge for ‘digital natives’</a:t>
            </a:r>
          </a:p>
          <a:p>
            <a:pPr marL="0" indent="0">
              <a:buNone/>
            </a:pPr>
            <a:endParaRPr lang="en-US" sz="2400" dirty="0"/>
          </a:p>
        </p:txBody>
      </p:sp>
      <p:sp>
        <p:nvSpPr>
          <p:cNvPr id="4" name="Rectangle 3"/>
          <p:cNvSpPr/>
          <p:nvPr/>
        </p:nvSpPr>
        <p:spPr>
          <a:xfrm>
            <a:off x="5940931" y="6294115"/>
            <a:ext cx="6117380" cy="369332"/>
          </a:xfrm>
          <a:prstGeom prst="rect">
            <a:avLst/>
          </a:prstGeom>
        </p:spPr>
        <p:txBody>
          <a:bodyPr wrap="none">
            <a:spAutoFit/>
          </a:bodyPr>
          <a:lstStyle/>
          <a:p>
            <a:r>
              <a:rPr lang="en-US" dirty="0"/>
              <a:t>http://ipad4schools.org/2014/04/19/why-app-smash/</a:t>
            </a:r>
          </a:p>
        </p:txBody>
      </p:sp>
    </p:spTree>
    <p:extLst>
      <p:ext uri="{BB962C8B-B14F-4D97-AF65-F5344CB8AC3E}">
        <p14:creationId xmlns:p14="http://schemas.microsoft.com/office/powerpoint/2010/main" val="13429617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828" y="423334"/>
            <a:ext cx="10571998" cy="970450"/>
          </a:xfrm>
        </p:spPr>
        <p:txBody>
          <a:bodyPr/>
          <a:lstStyle/>
          <a:p>
            <a:r>
              <a:rPr lang="en-US" sz="6000" dirty="0" smtClean="0"/>
              <a:t>Most important app: </a:t>
            </a:r>
            <a:endParaRPr lang="en-US" sz="6000" dirty="0"/>
          </a:p>
        </p:txBody>
      </p:sp>
      <p:sp>
        <p:nvSpPr>
          <p:cNvPr id="3" name="Content Placeholder 2"/>
          <p:cNvSpPr>
            <a:spLocks noGrp="1"/>
          </p:cNvSpPr>
          <p:nvPr>
            <p:ph idx="1"/>
          </p:nvPr>
        </p:nvSpPr>
        <p:spPr>
          <a:effectLst>
            <a:reflection blurRad="6350" stA="50000" endA="300" endPos="38500" dist="50800" dir="5400000" sy="-100000" algn="bl" rotWithShape="0"/>
          </a:effectLst>
        </p:spPr>
        <p:style>
          <a:lnRef idx="2">
            <a:schemeClr val="accent6">
              <a:shade val="50000"/>
            </a:schemeClr>
          </a:lnRef>
          <a:fillRef idx="1">
            <a:schemeClr val="accent6"/>
          </a:fillRef>
          <a:effectRef idx="0">
            <a:schemeClr val="accent6"/>
          </a:effectRef>
          <a:fontRef idx="minor">
            <a:schemeClr val="lt1"/>
          </a:fontRef>
        </p:style>
        <p:txBody>
          <a:bodyPr>
            <a:normAutofit/>
          </a:bodyPr>
          <a:lstStyle/>
          <a:p>
            <a:pPr marL="0" indent="0" algn="ctr">
              <a:buNone/>
            </a:pPr>
            <a:r>
              <a:rPr lang="en-US" sz="6600" dirty="0" smtClean="0"/>
              <a:t>                  Camera Roll</a:t>
            </a:r>
            <a:endParaRPr lang="en-US" sz="6600" dirty="0"/>
          </a:p>
        </p:txBody>
      </p:sp>
      <p:pic>
        <p:nvPicPr>
          <p:cNvPr id="4" name="Picture 3"/>
          <p:cNvPicPr>
            <a:picLocks noChangeAspect="1"/>
          </p:cNvPicPr>
          <p:nvPr/>
        </p:nvPicPr>
        <p:blipFill rotWithShape="1">
          <a:blip r:embed="rId3">
            <a:clrChange>
              <a:clrFrom>
                <a:srgbClr val="FEFEFE"/>
              </a:clrFrom>
              <a:clrTo>
                <a:srgbClr val="FEFEFE">
                  <a:alpha val="0"/>
                </a:srgbClr>
              </a:clrTo>
            </a:clrChange>
          </a:blip>
          <a:srcRect l="3637" r="2499" b="7679"/>
          <a:stretch/>
        </p:blipFill>
        <p:spPr>
          <a:xfrm>
            <a:off x="1361836" y="2222287"/>
            <a:ext cx="3680946" cy="363651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4524812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smtClean="0"/>
              <a:t>Super Important Button:</a:t>
            </a:r>
            <a:endParaRPr lang="en-US" sz="5400" dirty="0"/>
          </a:p>
        </p:txBody>
      </p:sp>
      <p:pic>
        <p:nvPicPr>
          <p:cNvPr id="4" name="Picture 3"/>
          <p:cNvPicPr>
            <a:picLocks noChangeAspect="1"/>
          </p:cNvPicPr>
          <p:nvPr/>
        </p:nvPicPr>
        <p:blipFill>
          <a:blip r:embed="rId3"/>
          <a:stretch>
            <a:fillRect/>
          </a:stretch>
        </p:blipFill>
        <p:spPr>
          <a:xfrm>
            <a:off x="4285089" y="2236232"/>
            <a:ext cx="3069865" cy="3133819"/>
          </a:xfrm>
          <a:prstGeom prst="rect">
            <a:avLst/>
          </a:prstGeom>
          <a:ln>
            <a:noFill/>
          </a:ln>
          <a:effectLst>
            <a:softEdge rad="112500"/>
          </a:effectLst>
        </p:spPr>
      </p:pic>
      <p:sp>
        <p:nvSpPr>
          <p:cNvPr id="5" name="TextBox 4"/>
          <p:cNvSpPr txBox="1"/>
          <p:nvPr/>
        </p:nvSpPr>
        <p:spPr>
          <a:xfrm>
            <a:off x="1773141" y="5780598"/>
            <a:ext cx="8214108" cy="707886"/>
          </a:xfrm>
          <a:prstGeom prst="rect">
            <a:avLst/>
          </a:prstGeom>
          <a:noFill/>
        </p:spPr>
        <p:txBody>
          <a:bodyPr wrap="none" rtlCol="0">
            <a:spAutoFit/>
          </a:bodyPr>
          <a:lstStyle/>
          <a:p>
            <a:r>
              <a:rPr lang="en-US" sz="4000" b="1" dirty="0" smtClean="0"/>
              <a:t>This is how you save to the iPad! </a:t>
            </a:r>
            <a:endParaRPr lang="en-US" sz="4000" b="1" dirty="0"/>
          </a:p>
        </p:txBody>
      </p:sp>
    </p:spTree>
    <p:extLst>
      <p:ext uri="{BB962C8B-B14F-4D97-AF65-F5344CB8AC3E}">
        <p14:creationId xmlns:p14="http://schemas.microsoft.com/office/powerpoint/2010/main" val="2697945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705" y="391529"/>
            <a:ext cx="10571998" cy="970450"/>
          </a:xfrm>
        </p:spPr>
        <p:txBody>
          <a:bodyPr/>
          <a:lstStyle/>
          <a:p>
            <a:r>
              <a:rPr lang="en-US" sz="6600" dirty="0" smtClean="0"/>
              <a:t>Brainstorming/Organizing</a:t>
            </a:r>
            <a:endParaRPr lang="en-US" dirty="0"/>
          </a:p>
        </p:txBody>
      </p:sp>
      <p:pic>
        <p:nvPicPr>
          <p:cNvPr id="4" name="Picture 3"/>
          <p:cNvPicPr>
            <a:picLocks noChangeAspect="1"/>
          </p:cNvPicPr>
          <p:nvPr/>
        </p:nvPicPr>
        <p:blipFill rotWithShape="1">
          <a:blip r:embed="rId3"/>
          <a:srcRect b="3078"/>
          <a:stretch/>
        </p:blipFill>
        <p:spPr>
          <a:xfrm>
            <a:off x="349081" y="2440749"/>
            <a:ext cx="1429703" cy="1423585"/>
          </a:xfrm>
          <a:prstGeom prst="rect">
            <a:avLst/>
          </a:prstGeom>
        </p:spPr>
      </p:pic>
      <p:pic>
        <p:nvPicPr>
          <p:cNvPr id="5" name="Picture 4"/>
          <p:cNvPicPr>
            <a:picLocks noChangeAspect="1"/>
          </p:cNvPicPr>
          <p:nvPr/>
        </p:nvPicPr>
        <p:blipFill>
          <a:blip r:embed="rId4"/>
          <a:stretch>
            <a:fillRect/>
          </a:stretch>
        </p:blipFill>
        <p:spPr>
          <a:xfrm>
            <a:off x="441109" y="4744375"/>
            <a:ext cx="1266811" cy="1266811"/>
          </a:xfrm>
          <a:prstGeom prst="rect">
            <a:avLst/>
          </a:prstGeom>
        </p:spPr>
      </p:pic>
      <p:sp>
        <p:nvSpPr>
          <p:cNvPr id="7" name="TextBox 6"/>
          <p:cNvSpPr txBox="1"/>
          <p:nvPr/>
        </p:nvSpPr>
        <p:spPr>
          <a:xfrm>
            <a:off x="2196660" y="2263496"/>
            <a:ext cx="6907583" cy="193899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400" dirty="0" smtClean="0"/>
              <a:t>Popplet Lite is used </a:t>
            </a:r>
            <a:r>
              <a:rPr lang="en-US" sz="2400" dirty="0"/>
              <a:t>as a mind-map, </a:t>
            </a:r>
            <a:r>
              <a:rPr lang="en-US" sz="2400" dirty="0" smtClean="0"/>
              <a:t>It helps </a:t>
            </a:r>
            <a:r>
              <a:rPr lang="en-US" sz="2400" dirty="0"/>
              <a:t>students think and learn visually. Students can capture facts, thoughts, and images and learn to create relationships between them</a:t>
            </a:r>
            <a:r>
              <a:rPr lang="en-US" sz="2400" dirty="0" smtClean="0"/>
              <a:t>. Can be saved to Camera Roll. </a:t>
            </a:r>
            <a:r>
              <a:rPr lang="en-US" sz="2400" dirty="0" smtClean="0"/>
              <a:t>(Free)</a:t>
            </a:r>
            <a:endParaRPr lang="en-US" sz="2400" dirty="0" smtClean="0"/>
          </a:p>
        </p:txBody>
      </p:sp>
      <p:sp>
        <p:nvSpPr>
          <p:cNvPr id="8" name="TextBox 7"/>
          <p:cNvSpPr txBox="1"/>
          <p:nvPr/>
        </p:nvSpPr>
        <p:spPr>
          <a:xfrm>
            <a:off x="2163529" y="4467888"/>
            <a:ext cx="6973844" cy="193899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400" dirty="0"/>
              <a:t>Create, edit, and collaborate </a:t>
            </a:r>
            <a:r>
              <a:rPr lang="en-US" sz="2400" dirty="0" smtClean="0"/>
              <a:t>in real time with </a:t>
            </a:r>
            <a:r>
              <a:rPr lang="en-US" sz="2400" dirty="0"/>
              <a:t>others </a:t>
            </a:r>
            <a:r>
              <a:rPr lang="en-US" sz="2400" dirty="0" smtClean="0"/>
              <a:t>with </a:t>
            </a:r>
            <a:r>
              <a:rPr lang="en-US" sz="2400" dirty="0"/>
              <a:t>the free Google Docs app. </a:t>
            </a:r>
            <a:r>
              <a:rPr lang="en-US" sz="2400" dirty="0" smtClean="0"/>
              <a:t>Students never need to worry </a:t>
            </a:r>
            <a:r>
              <a:rPr lang="en-US" sz="2400" dirty="0"/>
              <a:t>about losing </a:t>
            </a:r>
            <a:r>
              <a:rPr lang="en-US" sz="2400" dirty="0" smtClean="0"/>
              <a:t>work </a:t>
            </a:r>
            <a:r>
              <a:rPr lang="en-US" sz="2400" dirty="0"/>
              <a:t>-- everything is automatically saved as </a:t>
            </a:r>
            <a:r>
              <a:rPr lang="en-US" sz="2400" dirty="0" smtClean="0"/>
              <a:t>they type. (Free)</a:t>
            </a:r>
            <a:endParaRPr lang="en-US" sz="2400" dirty="0"/>
          </a:p>
        </p:txBody>
      </p:sp>
      <p:pic>
        <p:nvPicPr>
          <p:cNvPr id="11" name="Picture 10"/>
          <p:cNvPicPr>
            <a:picLocks noChangeAspect="1"/>
          </p:cNvPicPr>
          <p:nvPr/>
        </p:nvPicPr>
        <p:blipFill>
          <a:blip r:embed="rId5"/>
          <a:stretch>
            <a:fillRect/>
          </a:stretch>
        </p:blipFill>
        <p:spPr>
          <a:xfrm>
            <a:off x="9345363" y="2440749"/>
            <a:ext cx="2692913" cy="39661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273946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4046" y="364392"/>
            <a:ext cx="10571998" cy="970450"/>
          </a:xfrm>
        </p:spPr>
        <p:txBody>
          <a:bodyPr/>
          <a:lstStyle/>
          <a:p>
            <a:r>
              <a:rPr lang="en-US" sz="6600" dirty="0" smtClean="0"/>
              <a:t>Presentations</a:t>
            </a:r>
            <a:endParaRPr lang="en-US" dirty="0"/>
          </a:p>
        </p:txBody>
      </p:sp>
      <p:pic>
        <p:nvPicPr>
          <p:cNvPr id="4" name="Picture 3"/>
          <p:cNvPicPr>
            <a:picLocks noChangeAspect="1"/>
          </p:cNvPicPr>
          <p:nvPr/>
        </p:nvPicPr>
        <p:blipFill>
          <a:blip r:embed="rId3"/>
          <a:stretch>
            <a:fillRect/>
          </a:stretch>
        </p:blipFill>
        <p:spPr>
          <a:xfrm>
            <a:off x="1144955" y="2401865"/>
            <a:ext cx="1421224" cy="1353252"/>
          </a:xfrm>
          <a:prstGeom prst="rect">
            <a:avLst/>
          </a:prstGeom>
        </p:spPr>
      </p:pic>
      <p:pic>
        <p:nvPicPr>
          <p:cNvPr id="5" name="Picture 4"/>
          <p:cNvPicPr>
            <a:picLocks noChangeAspect="1"/>
          </p:cNvPicPr>
          <p:nvPr/>
        </p:nvPicPr>
        <p:blipFill rotWithShape="1">
          <a:blip r:embed="rId4"/>
          <a:srcRect l="3026" t="255" b="14827"/>
          <a:stretch/>
        </p:blipFill>
        <p:spPr>
          <a:xfrm>
            <a:off x="9119202" y="2318375"/>
            <a:ext cx="1428561" cy="1436742"/>
          </a:xfrm>
          <a:prstGeom prst="rect">
            <a:avLst/>
          </a:prstGeom>
        </p:spPr>
      </p:pic>
      <p:pic>
        <p:nvPicPr>
          <p:cNvPr id="6" name="Picture 5"/>
          <p:cNvPicPr>
            <a:picLocks noChangeAspect="1"/>
          </p:cNvPicPr>
          <p:nvPr/>
        </p:nvPicPr>
        <p:blipFill>
          <a:blip r:embed="rId5"/>
          <a:stretch>
            <a:fillRect/>
          </a:stretch>
        </p:blipFill>
        <p:spPr>
          <a:xfrm>
            <a:off x="5061755" y="2120581"/>
            <a:ext cx="1561871" cy="1561871"/>
          </a:xfrm>
          <a:prstGeom prst="rect">
            <a:avLst/>
          </a:prstGeom>
        </p:spPr>
      </p:pic>
      <p:sp>
        <p:nvSpPr>
          <p:cNvPr id="10" name="Rectangle 9"/>
          <p:cNvSpPr/>
          <p:nvPr/>
        </p:nvSpPr>
        <p:spPr>
          <a:xfrm>
            <a:off x="313998" y="4050144"/>
            <a:ext cx="3276167" cy="156966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sz="1600" dirty="0" smtClean="0"/>
              <a:t>Students can create and edit s</a:t>
            </a:r>
            <a:r>
              <a:rPr lang="en-US" sz="1600" dirty="0" smtClean="0"/>
              <a:t>tunning presentations on the iPad with the Prezi App</a:t>
            </a:r>
            <a:r>
              <a:rPr lang="en-US" sz="1600" dirty="0" smtClean="0"/>
              <a:t>. They can share their presentations easily. Students </a:t>
            </a:r>
            <a:r>
              <a:rPr lang="en-US" sz="1600" dirty="0" smtClean="0"/>
              <a:t>can </a:t>
            </a:r>
            <a:r>
              <a:rPr lang="en-US" sz="1600" dirty="0" smtClean="0"/>
              <a:t>work also work </a:t>
            </a:r>
            <a:r>
              <a:rPr lang="en-US" sz="1600" dirty="0" smtClean="0"/>
              <a:t>collaboratively</a:t>
            </a:r>
            <a:r>
              <a:rPr lang="en-US" sz="1600" dirty="0" smtClean="0"/>
              <a:t>. (Free) </a:t>
            </a:r>
            <a:endParaRPr lang="en-US" sz="1600" dirty="0">
              <a:solidFill>
                <a:schemeClr val="tx1">
                  <a:lumMod val="50000"/>
                </a:schemeClr>
              </a:solidFill>
              <a:latin typeface="Lucida Grande"/>
            </a:endParaRPr>
          </a:p>
        </p:txBody>
      </p:sp>
      <p:sp>
        <p:nvSpPr>
          <p:cNvPr id="11" name="Rectangle 10"/>
          <p:cNvSpPr/>
          <p:nvPr/>
        </p:nvSpPr>
        <p:spPr>
          <a:xfrm>
            <a:off x="8364186" y="4041508"/>
            <a:ext cx="3276167" cy="181588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sz="1600" dirty="0"/>
              <a:t>Haiku Deck makes it a snap to create beautiful presentations that will wow your audience – whether you’re pitching an idea, teaching a lesson, telling a story, or igniting a movement. </a:t>
            </a:r>
            <a:r>
              <a:rPr lang="en-US" sz="1600" dirty="0" smtClean="0"/>
              <a:t>(Free)</a:t>
            </a:r>
            <a:endParaRPr lang="en-US" sz="1600" dirty="0">
              <a:solidFill>
                <a:schemeClr val="tx1">
                  <a:lumMod val="50000"/>
                </a:schemeClr>
              </a:solidFill>
              <a:latin typeface="Lucida Grande"/>
            </a:endParaRPr>
          </a:p>
        </p:txBody>
      </p:sp>
      <p:sp>
        <p:nvSpPr>
          <p:cNvPr id="12" name="Rectangle 11"/>
          <p:cNvSpPr/>
          <p:nvPr/>
        </p:nvSpPr>
        <p:spPr>
          <a:xfrm>
            <a:off x="4204608" y="3942179"/>
            <a:ext cx="3276167" cy="255454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sz="1600" dirty="0"/>
              <a:t>Evernote is </a:t>
            </a:r>
            <a:r>
              <a:rPr lang="en-US" sz="1600" dirty="0" smtClean="0"/>
              <a:t>a </a:t>
            </a:r>
            <a:r>
              <a:rPr lang="en-US" sz="1600" dirty="0" smtClean="0"/>
              <a:t>suite </a:t>
            </a:r>
            <a:r>
              <a:rPr lang="en-US" sz="1600" dirty="0"/>
              <a:t>of software and services, designed for </a:t>
            </a:r>
            <a:r>
              <a:rPr lang="en-US" sz="1600" dirty="0" smtClean="0"/>
              <a:t>note taking </a:t>
            </a:r>
            <a:r>
              <a:rPr lang="en-US" sz="1600" dirty="0"/>
              <a:t>and archiving. A "note" can be a piece of formatted text, a full webpage or webpage excerpt, a photograph, a voice memo, or a handwritten "ink" note. Notes can also have file attachments</a:t>
            </a:r>
            <a:r>
              <a:rPr lang="en-US" sz="1600" dirty="0" smtClean="0"/>
              <a:t>. (Free)</a:t>
            </a:r>
            <a:endParaRPr lang="en-US" sz="1600" dirty="0"/>
          </a:p>
        </p:txBody>
      </p:sp>
    </p:spTree>
    <p:extLst>
      <p:ext uri="{BB962C8B-B14F-4D97-AF65-F5344CB8AC3E}">
        <p14:creationId xmlns:p14="http://schemas.microsoft.com/office/powerpoint/2010/main" val="31332922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dirty="0" smtClean="0"/>
              <a:t>White-boarding</a:t>
            </a:r>
            <a:endParaRPr lang="en-US" dirty="0"/>
          </a:p>
        </p:txBody>
      </p:sp>
      <p:pic>
        <p:nvPicPr>
          <p:cNvPr id="4" name="Picture 3"/>
          <p:cNvPicPr>
            <a:picLocks noChangeAspect="1"/>
          </p:cNvPicPr>
          <p:nvPr/>
        </p:nvPicPr>
        <p:blipFill>
          <a:blip r:embed="rId3"/>
          <a:stretch>
            <a:fillRect/>
          </a:stretch>
        </p:blipFill>
        <p:spPr>
          <a:xfrm>
            <a:off x="1208174" y="2486975"/>
            <a:ext cx="1389030" cy="1365750"/>
          </a:xfrm>
          <a:prstGeom prst="rect">
            <a:avLst/>
          </a:prstGeom>
        </p:spPr>
      </p:pic>
      <p:pic>
        <p:nvPicPr>
          <p:cNvPr id="6" name="Picture 5"/>
          <p:cNvPicPr>
            <a:picLocks noChangeAspect="1"/>
          </p:cNvPicPr>
          <p:nvPr/>
        </p:nvPicPr>
        <p:blipFill>
          <a:blip r:embed="rId4"/>
          <a:stretch>
            <a:fillRect/>
          </a:stretch>
        </p:blipFill>
        <p:spPr>
          <a:xfrm>
            <a:off x="9123967" y="2486975"/>
            <a:ext cx="1597976" cy="1606854"/>
          </a:xfrm>
          <a:prstGeom prst="rect">
            <a:avLst/>
          </a:prstGeom>
        </p:spPr>
      </p:pic>
      <p:pic>
        <p:nvPicPr>
          <p:cNvPr id="7" name="Picture 6"/>
          <p:cNvPicPr>
            <a:picLocks noChangeAspect="1"/>
          </p:cNvPicPr>
          <p:nvPr/>
        </p:nvPicPr>
        <p:blipFill>
          <a:blip r:embed="rId5"/>
          <a:stretch>
            <a:fillRect/>
          </a:stretch>
        </p:blipFill>
        <p:spPr>
          <a:xfrm>
            <a:off x="4825232" y="2030091"/>
            <a:ext cx="1982506" cy="2003523"/>
          </a:xfrm>
          <a:prstGeom prst="rect">
            <a:avLst/>
          </a:prstGeom>
        </p:spPr>
      </p:pic>
      <p:sp>
        <p:nvSpPr>
          <p:cNvPr id="10" name="Rectangle 9"/>
          <p:cNvSpPr/>
          <p:nvPr/>
        </p:nvSpPr>
        <p:spPr>
          <a:xfrm>
            <a:off x="8787734" y="4387394"/>
            <a:ext cx="2438400" cy="224676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1400" dirty="0">
                <a:solidFill>
                  <a:srgbClr val="898989"/>
                </a:solidFill>
                <a:latin typeface="Lucida Grande"/>
              </a:rPr>
              <a:t>Explain Everything is an easy-to-use design, </a:t>
            </a:r>
            <a:r>
              <a:rPr lang="en-US" sz="1400" dirty="0" err="1">
                <a:solidFill>
                  <a:srgbClr val="898989"/>
                </a:solidFill>
                <a:latin typeface="Lucida Grande"/>
              </a:rPr>
              <a:t>screencasting</a:t>
            </a:r>
            <a:r>
              <a:rPr lang="en-US" sz="1400" dirty="0">
                <a:solidFill>
                  <a:srgbClr val="898989"/>
                </a:solidFill>
                <a:latin typeface="Lucida Grande"/>
              </a:rPr>
              <a:t>, and interactive whiteboard tool that lets you annotate, animate, narrate, import, and export almost anything to and from almost anywhere</a:t>
            </a:r>
            <a:r>
              <a:rPr lang="en-US" sz="1400" dirty="0" smtClean="0">
                <a:solidFill>
                  <a:srgbClr val="898989"/>
                </a:solidFill>
                <a:latin typeface="Lucida Grande"/>
              </a:rPr>
              <a:t>.</a:t>
            </a:r>
          </a:p>
          <a:p>
            <a:pPr algn="ctr"/>
            <a:r>
              <a:rPr lang="en-US" sz="1400" dirty="0" smtClean="0">
                <a:solidFill>
                  <a:srgbClr val="898989"/>
                </a:solidFill>
                <a:latin typeface="Lucida Grande"/>
              </a:rPr>
              <a:t>($2.99)</a:t>
            </a:r>
            <a:endParaRPr lang="en-US" sz="1400" dirty="0"/>
          </a:p>
        </p:txBody>
      </p:sp>
      <p:sp>
        <p:nvSpPr>
          <p:cNvPr id="11" name="Rectangle 10"/>
          <p:cNvSpPr/>
          <p:nvPr/>
        </p:nvSpPr>
        <p:spPr>
          <a:xfrm>
            <a:off x="4597285" y="4249685"/>
            <a:ext cx="2438400" cy="224676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400" dirty="0">
                <a:latin typeface="Lucienda"/>
              </a:rPr>
              <a:t>Combining </a:t>
            </a:r>
            <a:r>
              <a:rPr lang="en-US" sz="1400" dirty="0" err="1">
                <a:latin typeface="Lucienda"/>
              </a:rPr>
              <a:t>screencasting</a:t>
            </a:r>
            <a:r>
              <a:rPr lang="en-US" sz="1400" dirty="0">
                <a:latin typeface="Lucienda"/>
              </a:rPr>
              <a:t>, desktop control, and an </a:t>
            </a:r>
            <a:r>
              <a:rPr lang="en-US" sz="1400" dirty="0">
                <a:latin typeface="Lucida Grande"/>
              </a:rPr>
              <a:t>interactive</a:t>
            </a:r>
            <a:r>
              <a:rPr lang="en-US" sz="1400" dirty="0">
                <a:latin typeface="Lucienda"/>
              </a:rPr>
              <a:t> whiteboard in one </a:t>
            </a:r>
            <a:r>
              <a:rPr lang="en-US" sz="1400" dirty="0" smtClean="0">
                <a:latin typeface="Lucienda"/>
              </a:rPr>
              <a:t>app, create </a:t>
            </a:r>
            <a:r>
              <a:rPr lang="en-US" sz="1400" dirty="0">
                <a:latin typeface="Lucienda"/>
              </a:rPr>
              <a:t>a lesson or presentation, insert images, save and edit your project and record a screencast video you can easily save or share. </a:t>
            </a:r>
            <a:r>
              <a:rPr lang="en-US" sz="1400" dirty="0" err="1">
                <a:latin typeface="Lucienda"/>
              </a:rPr>
              <a:t>Doceri</a:t>
            </a:r>
            <a:r>
              <a:rPr lang="en-US" sz="1400" dirty="0">
                <a:latin typeface="Lucienda"/>
              </a:rPr>
              <a:t> does it all</a:t>
            </a:r>
            <a:r>
              <a:rPr lang="en-US" sz="1400" dirty="0" smtClean="0">
                <a:latin typeface="Lucienda"/>
              </a:rPr>
              <a:t>! </a:t>
            </a:r>
          </a:p>
          <a:p>
            <a:pPr algn="ctr"/>
            <a:r>
              <a:rPr lang="en-US" sz="1400" dirty="0" smtClean="0">
                <a:latin typeface="Lucienda"/>
              </a:rPr>
              <a:t>(Free)</a:t>
            </a:r>
            <a:endParaRPr lang="en-US" sz="1400" dirty="0">
              <a:latin typeface="Lucienda"/>
            </a:endParaRPr>
          </a:p>
        </p:txBody>
      </p:sp>
      <p:sp>
        <p:nvSpPr>
          <p:cNvPr id="12" name="Rectangle 11"/>
          <p:cNvSpPr/>
          <p:nvPr/>
        </p:nvSpPr>
        <p:spPr>
          <a:xfrm>
            <a:off x="264606" y="4171950"/>
            <a:ext cx="3276167" cy="246221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sz="1400" dirty="0" err="1">
                <a:solidFill>
                  <a:schemeClr val="tx1">
                    <a:lumMod val="50000"/>
                  </a:schemeClr>
                </a:solidFill>
                <a:latin typeface="Lucida Grande"/>
              </a:rPr>
              <a:t>Educreations</a:t>
            </a:r>
            <a:r>
              <a:rPr lang="en-US" sz="1400" dirty="0">
                <a:solidFill>
                  <a:schemeClr val="tx1">
                    <a:lumMod val="50000"/>
                  </a:schemeClr>
                </a:solidFill>
                <a:latin typeface="Lucida Grande"/>
              </a:rPr>
              <a:t> is a unique interactive whiteboard and </a:t>
            </a:r>
            <a:r>
              <a:rPr lang="en-US" sz="1400" dirty="0" err="1">
                <a:solidFill>
                  <a:schemeClr val="tx1">
                    <a:lumMod val="50000"/>
                  </a:schemeClr>
                </a:solidFill>
                <a:latin typeface="Lucida Grande"/>
              </a:rPr>
              <a:t>screencasting</a:t>
            </a:r>
            <a:r>
              <a:rPr lang="en-US" sz="1400" dirty="0">
                <a:solidFill>
                  <a:schemeClr val="tx1">
                    <a:lumMod val="50000"/>
                  </a:schemeClr>
                </a:solidFill>
                <a:latin typeface="Lucida Grande"/>
              </a:rPr>
              <a:t> tool that's simple, powerful, and fun to use. Annotate, animate, and narrate nearly any type of content as you explain any concept. Teachers can create short instructional videos and share them instantly with students, or ask students to show what they know and help friends learn something new</a:t>
            </a:r>
            <a:r>
              <a:rPr lang="en-US" sz="1400" dirty="0" smtClean="0">
                <a:solidFill>
                  <a:schemeClr val="tx1">
                    <a:lumMod val="50000"/>
                  </a:schemeClr>
                </a:solidFill>
                <a:latin typeface="Lucida Grande"/>
              </a:rPr>
              <a:t>. </a:t>
            </a:r>
          </a:p>
          <a:p>
            <a:pPr algn="ctr"/>
            <a:r>
              <a:rPr lang="en-US" sz="1400" dirty="0" smtClean="0">
                <a:solidFill>
                  <a:schemeClr val="tx1">
                    <a:lumMod val="50000"/>
                  </a:schemeClr>
                </a:solidFill>
                <a:latin typeface="Lucida Grande"/>
              </a:rPr>
              <a:t>(Free-paid to export to camera roll)</a:t>
            </a:r>
            <a:endParaRPr lang="en-US" sz="1400" dirty="0">
              <a:solidFill>
                <a:schemeClr val="tx1">
                  <a:lumMod val="50000"/>
                </a:schemeClr>
              </a:solidFill>
              <a:latin typeface="Lucida Grande"/>
            </a:endParaRPr>
          </a:p>
        </p:txBody>
      </p:sp>
    </p:spTree>
    <p:extLst>
      <p:ext uri="{BB962C8B-B14F-4D97-AF65-F5344CB8AC3E}">
        <p14:creationId xmlns:p14="http://schemas.microsoft.com/office/powerpoint/2010/main" val="2937824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168" y="493272"/>
            <a:ext cx="10571998" cy="970450"/>
          </a:xfrm>
        </p:spPr>
        <p:txBody>
          <a:bodyPr/>
          <a:lstStyle/>
          <a:p>
            <a:r>
              <a:rPr lang="en-US" sz="7200" dirty="0" smtClean="0"/>
              <a:t>Pics and Text</a:t>
            </a:r>
            <a:endParaRPr lang="en-US" sz="7200" dirty="0"/>
          </a:p>
        </p:txBody>
      </p:sp>
      <p:pic>
        <p:nvPicPr>
          <p:cNvPr id="4" name="Picture 3"/>
          <p:cNvPicPr>
            <a:picLocks noChangeAspect="1"/>
          </p:cNvPicPr>
          <p:nvPr/>
        </p:nvPicPr>
        <p:blipFill rotWithShape="1">
          <a:blip r:embed="rId3"/>
          <a:srcRect r="4887"/>
          <a:stretch/>
        </p:blipFill>
        <p:spPr>
          <a:xfrm>
            <a:off x="980238" y="5394435"/>
            <a:ext cx="1147975" cy="1149488"/>
          </a:xfrm>
          <a:prstGeom prst="rect">
            <a:avLst/>
          </a:prstGeom>
        </p:spPr>
      </p:pic>
      <p:pic>
        <p:nvPicPr>
          <p:cNvPr id="5" name="Picture 4"/>
          <p:cNvPicPr>
            <a:picLocks noChangeAspect="1"/>
          </p:cNvPicPr>
          <p:nvPr/>
        </p:nvPicPr>
        <p:blipFill>
          <a:blip r:embed="rId4"/>
          <a:stretch>
            <a:fillRect/>
          </a:stretch>
        </p:blipFill>
        <p:spPr>
          <a:xfrm>
            <a:off x="936879" y="2125491"/>
            <a:ext cx="1145837" cy="1161533"/>
          </a:xfrm>
          <a:prstGeom prst="rect">
            <a:avLst/>
          </a:prstGeom>
        </p:spPr>
      </p:pic>
      <p:sp>
        <p:nvSpPr>
          <p:cNvPr id="6" name="TextBox 5"/>
          <p:cNvSpPr txBox="1"/>
          <p:nvPr/>
        </p:nvSpPr>
        <p:spPr>
          <a:xfrm>
            <a:off x="2415332" y="2242739"/>
            <a:ext cx="5462545" cy="1015663"/>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000" dirty="0"/>
              <a:t>See something that sparks an idea? Use </a:t>
            </a:r>
            <a:r>
              <a:rPr lang="en-US" sz="2000" dirty="0" err="1"/>
              <a:t>Skitch</a:t>
            </a:r>
            <a:r>
              <a:rPr lang="en-US" sz="2000" dirty="0"/>
              <a:t> to snap it, mark it up with simple tools, and send it on in an instant</a:t>
            </a:r>
            <a:r>
              <a:rPr lang="en-US" sz="2000" dirty="0" smtClean="0"/>
              <a:t>. (Free)</a:t>
            </a:r>
            <a:endParaRPr lang="en-US" sz="2000" dirty="0" smtClean="0"/>
          </a:p>
        </p:txBody>
      </p:sp>
      <p:sp>
        <p:nvSpPr>
          <p:cNvPr id="9" name="TextBox 8"/>
          <p:cNvSpPr txBox="1"/>
          <p:nvPr/>
        </p:nvSpPr>
        <p:spPr>
          <a:xfrm>
            <a:off x="2431772" y="5330089"/>
            <a:ext cx="5462545" cy="1323439"/>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sz="1600" dirty="0" smtClean="0"/>
              <a:t>Students can import </a:t>
            </a:r>
            <a:r>
              <a:rPr lang="en-US" sz="1600" dirty="0"/>
              <a:t>photos from </a:t>
            </a:r>
            <a:r>
              <a:rPr lang="en-US" sz="1600" dirty="0" smtClean="0"/>
              <a:t>the photo </a:t>
            </a:r>
            <a:r>
              <a:rPr lang="en-US" sz="1600" dirty="0" smtClean="0"/>
              <a:t>library or do a </a:t>
            </a:r>
            <a:r>
              <a:rPr lang="en-US" sz="1600" dirty="0"/>
              <a:t>web image </a:t>
            </a:r>
            <a:r>
              <a:rPr lang="en-US" sz="1600" dirty="0" smtClean="0"/>
              <a:t>search. </a:t>
            </a:r>
            <a:r>
              <a:rPr lang="en-US" sz="1600" dirty="0" smtClean="0"/>
              <a:t>They use </a:t>
            </a:r>
            <a:r>
              <a:rPr lang="en-US" sz="1600" dirty="0" smtClean="0"/>
              <a:t>simple </a:t>
            </a:r>
            <a:r>
              <a:rPr lang="en-US" sz="1600" dirty="0"/>
              <a:t>touch gestures to rotate, resize, </a:t>
            </a:r>
            <a:r>
              <a:rPr lang="en-US" sz="1600" dirty="0" smtClean="0"/>
              <a:t>and flick </a:t>
            </a:r>
            <a:r>
              <a:rPr lang="en-US" sz="1600" dirty="0"/>
              <a:t>to </a:t>
            </a:r>
            <a:r>
              <a:rPr lang="en-US" sz="1600" dirty="0" smtClean="0"/>
              <a:t>delete. Easily clip </a:t>
            </a:r>
            <a:r>
              <a:rPr lang="en-US" sz="1600" dirty="0"/>
              <a:t>photos by outlining the area </a:t>
            </a:r>
            <a:r>
              <a:rPr lang="en-US" sz="1600" dirty="0" smtClean="0"/>
              <a:t>wanted </a:t>
            </a:r>
            <a:r>
              <a:rPr lang="en-US" sz="1600" dirty="0"/>
              <a:t>with </a:t>
            </a:r>
            <a:r>
              <a:rPr lang="en-US" sz="1600" dirty="0" smtClean="0"/>
              <a:t>finger</a:t>
            </a:r>
            <a:r>
              <a:rPr lang="en-US" sz="1600" dirty="0" smtClean="0"/>
              <a:t>. Export final product to camera roll. </a:t>
            </a:r>
            <a:r>
              <a:rPr lang="en-US" sz="1600" dirty="0" smtClean="0"/>
              <a:t>(Free)</a:t>
            </a:r>
            <a:endParaRPr lang="en-US" sz="1600" dirty="0" smtClean="0"/>
          </a:p>
        </p:txBody>
      </p:sp>
      <p:pic>
        <p:nvPicPr>
          <p:cNvPr id="10" name="Picture 9"/>
          <p:cNvPicPr>
            <a:picLocks noChangeAspect="1"/>
          </p:cNvPicPr>
          <p:nvPr/>
        </p:nvPicPr>
        <p:blipFill>
          <a:blip r:embed="rId5"/>
          <a:stretch>
            <a:fillRect/>
          </a:stretch>
        </p:blipFill>
        <p:spPr>
          <a:xfrm>
            <a:off x="8164997" y="297629"/>
            <a:ext cx="3802980" cy="62621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extBox 11"/>
          <p:cNvSpPr txBox="1"/>
          <p:nvPr/>
        </p:nvSpPr>
        <p:spPr>
          <a:xfrm>
            <a:off x="2415333" y="3611490"/>
            <a:ext cx="5462545" cy="1323439"/>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2000" dirty="0" smtClean="0"/>
              <a:t>Book Creator is a great app for combining images with text and links to other content. Books can be produced as a team project on multiple iPads. ($4.99)</a:t>
            </a:r>
            <a:endParaRPr lang="en-US" sz="2000" dirty="0" smtClean="0"/>
          </a:p>
        </p:txBody>
      </p:sp>
      <p:pic>
        <p:nvPicPr>
          <p:cNvPr id="13" name="Picture 12"/>
          <p:cNvPicPr>
            <a:picLocks noChangeAspect="1"/>
          </p:cNvPicPr>
          <p:nvPr/>
        </p:nvPicPr>
        <p:blipFill>
          <a:blip r:embed="rId6"/>
          <a:stretch>
            <a:fillRect/>
          </a:stretch>
        </p:blipFill>
        <p:spPr>
          <a:xfrm>
            <a:off x="927977" y="3669292"/>
            <a:ext cx="1200236" cy="1207833"/>
          </a:xfrm>
          <a:prstGeom prst="rect">
            <a:avLst/>
          </a:prstGeom>
        </p:spPr>
      </p:pic>
    </p:spTree>
    <p:extLst>
      <p:ext uri="{BB962C8B-B14F-4D97-AF65-F5344CB8AC3E}">
        <p14:creationId xmlns:p14="http://schemas.microsoft.com/office/powerpoint/2010/main" val="14611467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TM03457503[[fn=Quotable]]</Template>
  <TotalTime>261</TotalTime>
  <Words>1353</Words>
  <Application>Microsoft Office PowerPoint</Application>
  <PresentationFormat>Widescreen</PresentationFormat>
  <Paragraphs>97</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Calibri</vt:lpstr>
      <vt:lpstr>Century Gothic</vt:lpstr>
      <vt:lpstr>Lucida Grande</vt:lpstr>
      <vt:lpstr>Lucienda</vt:lpstr>
      <vt:lpstr>Wingdings 2</vt:lpstr>
      <vt:lpstr>Quotable</vt:lpstr>
      <vt:lpstr>App Smashing</vt:lpstr>
      <vt:lpstr>App Smashing Defined:</vt:lpstr>
      <vt:lpstr>Why App Smash?</vt:lpstr>
      <vt:lpstr>Most important app: </vt:lpstr>
      <vt:lpstr>Super Important Button:</vt:lpstr>
      <vt:lpstr>Brainstorming/Organizing</vt:lpstr>
      <vt:lpstr>Presentations</vt:lpstr>
      <vt:lpstr>White-boarding</vt:lpstr>
      <vt:lpstr>Pics and Text</vt:lpstr>
      <vt:lpstr>Videos</vt:lpstr>
      <vt:lpstr>Bring it all together!</vt:lpstr>
      <vt:lpstr>Publish! </vt:lpstr>
      <vt:lpstr>Other apps to consider:</vt:lpstr>
      <vt:lpstr>Start Slow</vt:lpstr>
      <vt:lpstr>How might you use this in your area?</vt:lpstr>
      <vt:lpstr>Questions? Comments?</vt:lpstr>
      <vt:lpstr>Resources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 Smashing</dc:title>
  <dc:creator>Beth Dabney</dc:creator>
  <cp:lastModifiedBy>Beth Dabney</cp:lastModifiedBy>
  <cp:revision>29</cp:revision>
  <cp:lastPrinted>2015-01-16T07:00:05Z</cp:lastPrinted>
  <dcterms:created xsi:type="dcterms:W3CDTF">2015-01-16T02:35:37Z</dcterms:created>
  <dcterms:modified xsi:type="dcterms:W3CDTF">2015-01-16T07:00:07Z</dcterms:modified>
</cp:coreProperties>
</file>